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410" r:id="rId3"/>
    <p:sldId id="433" r:id="rId4"/>
    <p:sldId id="439" r:id="rId5"/>
    <p:sldId id="492" r:id="rId6"/>
    <p:sldId id="543" r:id="rId7"/>
    <p:sldId id="546" r:id="rId8"/>
    <p:sldId id="471" r:id="rId9"/>
    <p:sldId id="472" r:id="rId10"/>
    <p:sldId id="495" r:id="rId11"/>
    <p:sldId id="475" r:id="rId12"/>
    <p:sldId id="474" r:id="rId13"/>
    <p:sldId id="494" r:id="rId14"/>
    <p:sldId id="429" r:id="rId15"/>
    <p:sldId id="417" r:id="rId16"/>
    <p:sldId id="517" r:id="rId17"/>
    <p:sldId id="518" r:id="rId18"/>
    <p:sldId id="497" r:id="rId19"/>
    <p:sldId id="501" r:id="rId20"/>
    <p:sldId id="499" r:id="rId21"/>
    <p:sldId id="424" r:id="rId22"/>
    <p:sldId id="413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C0C0C0"/>
    <a:srgbClr val="92073C"/>
    <a:srgbClr val="B2B2B2"/>
    <a:srgbClr val="6F9A2E"/>
    <a:srgbClr val="D9D9D9"/>
    <a:srgbClr val="FFFFFF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>
        <p:scale>
          <a:sx n="75" d="100"/>
          <a:sy n="75" d="100"/>
        </p:scale>
        <p:origin x="2022" y="94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commentAuthors" Target="commentAuthors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1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52182" y="2466971"/>
            <a:ext cx="1156523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</a:rPr>
              <a:t>Exploiting Multi-Source Data for Adversarial Driving Style Representation Learning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3" name="图片 2" descr="szu-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05" y="106680"/>
            <a:ext cx="3371850" cy="128968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-5715" y="0"/>
            <a:ext cx="1681480" cy="4749800"/>
            <a:chOff x="-9" y="0"/>
            <a:chExt cx="2648" cy="7480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751" y="1153"/>
              <a:ext cx="938" cy="1801"/>
            </a:xfrm>
            <a:prstGeom prst="line">
              <a:avLst/>
            </a:prstGeom>
            <a:ln>
              <a:solidFill>
                <a:srgbClr val="9207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直角三角形 1"/>
            <p:cNvSpPr/>
            <p:nvPr/>
          </p:nvSpPr>
          <p:spPr>
            <a:xfrm>
              <a:off x="-9" y="0"/>
              <a:ext cx="2648" cy="5584"/>
            </a:xfrm>
            <a:prstGeom prst="rtTriangle">
              <a:avLst/>
            </a:prstGeom>
            <a:solidFill>
              <a:srgbClr val="9207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1205" y="2255"/>
              <a:ext cx="589" cy="113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等腰三角形 28"/>
            <p:cNvSpPr/>
            <p:nvPr/>
          </p:nvSpPr>
          <p:spPr>
            <a:xfrm rot="10800000" flipV="1">
              <a:off x="-4" y="5596"/>
              <a:ext cx="1711" cy="1884"/>
            </a:xfrm>
            <a:prstGeom prst="triangle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flipV="1">
              <a:off x="-4" y="3713"/>
              <a:ext cx="1706" cy="1884"/>
            </a:xfrm>
            <a:prstGeom prst="triangle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>
              <a:off x="-9" y="3719"/>
              <a:ext cx="850" cy="1878"/>
            </a:xfrm>
            <a:prstGeom prst="rtTriangle">
              <a:avLst/>
            </a:prstGeom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2820661" y="4061455"/>
            <a:ext cx="7828280" cy="2123017"/>
          </a:xfrm>
          <a:prstGeom prst="rect">
            <a:avLst/>
          </a:prstGeom>
          <a:noFill/>
          <a:effectLst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Zhidan Liu; Junhong Zheng; Zengyang Gong; Haodi Zhang; Kaishun Wu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sym typeface="+mn-ea"/>
            </a:endParaRPr>
          </a:p>
          <a:p>
            <a:pPr algn="ctr">
              <a:lnSpc>
                <a:spcPct val="120000"/>
              </a:lnSpc>
            </a:pPr>
            <a:endParaRPr lang="zh-CN" altLang="en-US" dirty="0">
              <a:sym typeface="+mn-ea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Presenter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: 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Junhong Zheng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ctr">
              <a:lnSpc>
                <a:spcPct val="120000"/>
              </a:lnSpc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Shenzhen University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China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190" y="328295"/>
            <a:ext cx="2164715" cy="8464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53722" y="229553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Driving context representation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10210" y="1152525"/>
            <a:ext cx="73634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Road condition 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7090" y="1674495"/>
            <a:ext cx="6256020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charset="0"/>
              <a:buChar char="Ø"/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 consider the following 3 types of road condition features: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215390" y="2427605"/>
            <a:ext cx="335788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Road types </a:t>
            </a:r>
            <a:endParaRPr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l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Number of lanes</a:t>
            </a:r>
            <a:endParaRPr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l">
              <a:lnSpc>
                <a:spcPct val="120000"/>
              </a:lnSpc>
              <a:buClrTx/>
              <a:buSzTx/>
              <a:buFont typeface="Wingdings" panose="05000000000000000000" charset="0"/>
              <a:buNone/>
            </a:pPr>
            <a:r>
              <a:rPr sz="2000" b="1" dirty="0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Oneway</a:t>
            </a:r>
            <a:endParaRPr lang="en-US" sz="2000" i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856355" y="5946140"/>
            <a:ext cx="447865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 dirty="0">
                <a:latin typeface="+mn-ea"/>
                <a:sym typeface="+mn-ea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Road condition</a:t>
            </a:r>
            <a:r>
              <a:rPr lang="en-US" altLang="zh-CN" dirty="0">
                <a:latin typeface="+mn-ea"/>
                <a:sym typeface="+mn-ea"/>
              </a:rPr>
              <a:t> representation </a:t>
            </a:r>
            <a:endParaRPr lang="en-US" altLang="zh-CN" dirty="0">
              <a:latin typeface="+mn-ea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890645" y="3399790"/>
            <a:ext cx="4105910" cy="2205990"/>
            <a:chOff x="12238" y="4019"/>
            <a:chExt cx="6466" cy="3474"/>
          </a:xfrm>
        </p:grpSpPr>
        <p:sp>
          <p:nvSpPr>
            <p:cNvPr id="68" name="矩形 67"/>
            <p:cNvSpPr/>
            <p:nvPr/>
          </p:nvSpPr>
          <p:spPr>
            <a:xfrm flipV="1">
              <a:off x="15593" y="4051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 flipV="1">
              <a:off x="15593" y="4234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/>
            <p:cNvSpPr/>
            <p:nvPr/>
          </p:nvSpPr>
          <p:spPr>
            <a:xfrm flipV="1">
              <a:off x="15593" y="4419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 flipV="1">
              <a:off x="15593" y="4599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 flipV="1">
              <a:off x="15593" y="4772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 flipV="1">
              <a:off x="15593" y="4943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 flipV="1">
              <a:off x="15593" y="5548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 flipV="1">
              <a:off x="15593" y="5731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 flipV="1">
              <a:off x="15593" y="5916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 flipV="1">
              <a:off x="15593" y="6096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 flipV="1">
              <a:off x="15593" y="6269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flipV="1">
              <a:off x="15593" y="6440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 flipV="1">
              <a:off x="15593" y="7021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 flipV="1">
              <a:off x="15593" y="7192"/>
              <a:ext cx="235" cy="2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2238" y="4320"/>
              <a:ext cx="196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i="1">
                  <a:sym typeface="+mn-ea"/>
                </a:rPr>
                <a:t>r</a:t>
              </a:r>
              <a:r>
                <a:rPr i="1">
                  <a:sym typeface="+mn-ea"/>
                </a:rPr>
                <a:t>oad types</a:t>
              </a:r>
              <a:endParaRPr lang="zh-CN" altLang="en-US" i="1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2688" y="5860"/>
              <a:ext cx="114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i="1">
                  <a:sym typeface="+mn-ea"/>
                </a:rPr>
                <a:t>lanes</a:t>
              </a:r>
              <a:endParaRPr lang="zh-CN" altLang="en-US" i="1">
                <a:sym typeface="+mn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2408" y="6913"/>
              <a:ext cx="152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i="1">
                  <a:sym typeface="+mn-ea"/>
                </a:rPr>
                <a:t>oneway</a:t>
              </a:r>
              <a:endParaRPr lang="zh-CN" altLang="en-US" i="1"/>
            </a:p>
          </p:txBody>
        </p:sp>
        <p:cxnSp>
          <p:nvCxnSpPr>
            <p:cNvPr id="29" name="直接箭头连接符 28"/>
            <p:cNvCxnSpPr>
              <a:stCxn id="26" idx="3"/>
            </p:cNvCxnSpPr>
            <p:nvPr/>
          </p:nvCxnSpPr>
          <p:spPr>
            <a:xfrm flipV="1">
              <a:off x="14206" y="4618"/>
              <a:ext cx="1158" cy="6"/>
            </a:xfrm>
            <a:prstGeom prst="straightConnector1">
              <a:avLst/>
            </a:prstGeom>
            <a:ln w="19050"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16228" y="4019"/>
              <a:ext cx="2477" cy="531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l"/>
              <a:r>
                <a:rPr lang="en-US" sz="160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One-hot coding</a:t>
              </a:r>
              <a:endParaRPr lang="en-US" sz="1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endParaRPr>
            </a:p>
          </p:txBody>
        </p:sp>
        <p:cxnSp>
          <p:nvCxnSpPr>
            <p:cNvPr id="34" name="直接箭头连接符 33"/>
            <p:cNvCxnSpPr/>
            <p:nvPr/>
          </p:nvCxnSpPr>
          <p:spPr>
            <a:xfrm flipV="1">
              <a:off x="14206" y="6096"/>
              <a:ext cx="1158" cy="6"/>
            </a:xfrm>
            <a:prstGeom prst="straightConnector1">
              <a:avLst/>
            </a:prstGeom>
            <a:ln w="19050"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/>
            <p:nvPr/>
          </p:nvCxnSpPr>
          <p:spPr>
            <a:xfrm flipV="1">
              <a:off x="14206" y="7192"/>
              <a:ext cx="1158" cy="6"/>
            </a:xfrm>
            <a:prstGeom prst="straightConnector1">
              <a:avLst/>
            </a:prstGeom>
            <a:ln w="19050"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41235" y="901065"/>
            <a:ext cx="4850765" cy="254698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450455" y="974090"/>
            <a:ext cx="2890520" cy="1015365"/>
          </a:xfrm>
          <a:prstGeom prst="rect">
            <a:avLst/>
          </a:prstGeom>
          <a:noFill/>
          <a:ln w="28575" cmpd="sng">
            <a:solidFill>
              <a:srgbClr val="92073C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7315" y="217465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Driving context representation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6388" y="1174964"/>
            <a:ext cx="549846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Geographic semantic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1048" y="1753449"/>
            <a:ext cx="606107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 divide the geography into grids. If the trajectory crosses the grid, it will be marked as 1, otherwise will be 0.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286760" y="3759199"/>
            <a:ext cx="4850765" cy="2607328"/>
            <a:chOff x="11591" y="3745"/>
            <a:chExt cx="7299" cy="3828"/>
          </a:xfrm>
        </p:grpSpPr>
        <p:sp>
          <p:nvSpPr>
            <p:cNvPr id="8" name="文本框 7"/>
            <p:cNvSpPr txBox="1"/>
            <p:nvPr/>
          </p:nvSpPr>
          <p:spPr>
            <a:xfrm>
              <a:off x="11713" y="7031"/>
              <a:ext cx="7177" cy="54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b="1" dirty="0">
                  <a:latin typeface="+mn-ea"/>
                  <a:sym typeface="+mn-ea"/>
                </a:rPr>
                <a:t>Fig. </a:t>
              </a:r>
              <a:r>
                <a:rPr lang="en-US" altLang="zh-CN" dirty="0">
                  <a:latin typeface="+mn-ea"/>
                  <a:sym typeface="+mn-ea"/>
                </a:rPr>
                <a:t>The black elements have value 1</a:t>
              </a:r>
              <a:endParaRPr dirty="0">
                <a:sym typeface="+mn-ea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1591" y="3745"/>
              <a:ext cx="7005" cy="2720"/>
              <a:chOff x="11227" y="3745"/>
              <a:chExt cx="7005" cy="27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pic>
            <p:nvPicPr>
              <p:cNvPr id="15" name="图片 14"/>
              <p:cNvPicPr>
                <a:picLocks noChangeAspect="1"/>
              </p:cNvPicPr>
              <p:nvPr/>
            </p:nvPicPr>
            <p:blipFill>
              <a:blip r:embed="rId1"/>
              <a:srcRect r="23502"/>
              <a:stretch>
                <a:fillRect/>
              </a:stretch>
            </p:blipFill>
            <p:spPr>
              <a:xfrm>
                <a:off x="11227" y="3745"/>
                <a:ext cx="2715" cy="2708"/>
              </a:xfrm>
              <a:prstGeom prst="rect">
                <a:avLst/>
              </a:prstGeom>
              <a:ln>
                <a:solidFill>
                  <a:schemeClr val="accent5">
                    <a:lumMod val="75000"/>
                  </a:schemeClr>
                </a:solidFill>
              </a:ln>
            </p:spPr>
          </p:pic>
          <p:grpSp>
            <p:nvGrpSpPr>
              <p:cNvPr id="383" name="组合 382"/>
              <p:cNvGrpSpPr/>
              <p:nvPr/>
            </p:nvGrpSpPr>
            <p:grpSpPr>
              <a:xfrm>
                <a:off x="11264" y="3763"/>
                <a:ext cx="2655" cy="2655"/>
                <a:chOff x="7944" y="1828"/>
                <a:chExt cx="9478" cy="9463"/>
              </a:xfrm>
            </p:grpSpPr>
            <p:grpSp>
              <p:nvGrpSpPr>
                <p:cNvPr id="86" name="组合 85"/>
                <p:cNvGrpSpPr/>
                <p:nvPr/>
              </p:nvGrpSpPr>
              <p:grpSpPr>
                <a:xfrm>
                  <a:off x="7957" y="1829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6" name="矩形 15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" name="矩形 16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" name="矩形 17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" name="矩形 19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" name="矩形 20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3" name="矩形 22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4" name="矩形 23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" name="矩形 24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6" name="矩形 25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7" name="组合 26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28" name="矩形 27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9" name="矩形 28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0" name="矩形 29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1" name="矩形 30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" name="矩形 31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3" name="矩形 32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4" name="矩形 33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5" name="矩形 34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" name="矩形 35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76" name="组合 75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77" name="矩形 76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8" name="矩形 77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79" name="矩形 78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0" name="矩形 79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1" name="矩形 80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2" name="矩形 81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3" name="矩形 82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4" name="矩形 83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85" name="矩形 84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87" name="组合 86"/>
                <p:cNvGrpSpPr/>
                <p:nvPr/>
              </p:nvGrpSpPr>
              <p:grpSpPr>
                <a:xfrm>
                  <a:off x="7946" y="3606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88" name="组合 87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89" name="矩形 8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0" name="矩形 8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1" name="矩形 9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2" name="矩形 9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3" name="矩形 9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4" name="矩形 9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5" name="矩形 9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6" name="矩形 9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97" name="矩形 9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98" name="组合 97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99" name="矩形 9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0" name="矩形 9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1" name="矩形 10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2" name="矩形 10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3" name="矩形 10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4" name="矩形 10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5" name="矩形 10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6" name="矩形 10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07" name="矩形 10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08" name="组合 107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09" name="矩形 10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0" name="矩形 10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1" name="矩形 11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2" name="矩形 11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3" name="矩形 11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4" name="矩形 11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5" name="矩形 11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6" name="矩形 11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17" name="矩形 11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18" name="组合 117"/>
                <p:cNvGrpSpPr/>
                <p:nvPr/>
              </p:nvGrpSpPr>
              <p:grpSpPr>
                <a:xfrm>
                  <a:off x="7956" y="5374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119" name="组合 118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20" name="矩形 11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1" name="矩形 12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2" name="矩形 12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3" name="矩形 12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4" name="矩形 12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5" name="矩形 12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6" name="矩形 12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7" name="矩形 12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8" name="矩形 12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29" name="组合 128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30" name="矩形 12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1" name="矩形 13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2" name="矩形 13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3" name="矩形 13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4" name="矩形 13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5" name="矩形 13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6" name="矩形 13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7" name="矩形 13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8" name="矩形 13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39" name="组合 138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40" name="矩形 13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1" name="矩形 14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2" name="矩形 14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3" name="矩形 14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4" name="矩形 14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5" name="矩形 14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6" name="矩形 14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7" name="矩形 14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8" name="矩形 14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49" name="组合 148"/>
                <p:cNvGrpSpPr/>
                <p:nvPr/>
              </p:nvGrpSpPr>
              <p:grpSpPr>
                <a:xfrm>
                  <a:off x="7945" y="7151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150" name="组合 149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51" name="矩形 15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2" name="矩形 15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3" name="矩形 15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4" name="矩形 15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5" name="矩形 15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6" name="矩形 15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7" name="矩形 15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8" name="矩形 15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59" name="矩形 15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60" name="组合 159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61" name="矩形 16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2" name="矩形 16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3" name="矩形 16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4" name="矩形 16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5" name="矩形 16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6" name="矩形 16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7" name="矩形 16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8" name="矩形 16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69" name="矩形 16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70" name="组合 169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71" name="矩形 17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2" name="矩形 17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3" name="矩形 17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4" name="矩形 17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5" name="矩形 17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6" name="矩形 17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7" name="矩形 17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8" name="矩形 17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79" name="矩形 17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180" name="组合 179"/>
                <p:cNvGrpSpPr/>
                <p:nvPr/>
              </p:nvGrpSpPr>
              <p:grpSpPr>
                <a:xfrm>
                  <a:off x="7944" y="8911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181" name="组合 180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82" name="矩形 181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3" name="矩形 182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4" name="矩形 183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5" name="矩形 184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6" name="矩形 185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7" name="矩形 186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8" name="矩形 187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89" name="矩形 188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0" name="矩形 189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191" name="组合 190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192" name="矩形 191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3" name="矩形 192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4" name="矩形 193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5" name="矩形 194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6" name="矩形 195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7" name="矩形 196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8" name="矩形 197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99" name="矩形 198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0" name="矩形 199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01" name="组合 200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202" name="矩形 201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3" name="矩形 202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4" name="矩形 203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5" name="矩形 204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6" name="矩形 205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7" name="矩形 206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8" name="矩形 207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09" name="矩形 208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10" name="矩形 209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212" name="组合 211"/>
                <p:cNvGrpSpPr/>
                <p:nvPr/>
              </p:nvGrpSpPr>
              <p:grpSpPr>
                <a:xfrm>
                  <a:off x="13278" y="1829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13" name="矩形 212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4" name="矩形 213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5" name="矩形 214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6" name="矩形 215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7" name="矩形 216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8" name="矩形 217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19" name="矩形 218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0" name="矩形 219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1" name="矩形 220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22" name="组合 221"/>
                <p:cNvGrpSpPr/>
                <p:nvPr/>
              </p:nvGrpSpPr>
              <p:grpSpPr>
                <a:xfrm>
                  <a:off x="15053" y="1829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23" name="矩形 222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4" name="矩形 223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5" name="矩形 224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6" name="矩形 225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7" name="矩形 226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8" name="矩形 227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29" name="矩形 228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0" name="矩形 229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31" name="矩形 230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233" name="矩形 232"/>
                <p:cNvSpPr/>
                <p:nvPr/>
              </p:nvSpPr>
              <p:spPr>
                <a:xfrm>
                  <a:off x="16828" y="1828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6" name="矩形 235"/>
                <p:cNvSpPr/>
                <p:nvPr/>
              </p:nvSpPr>
              <p:spPr>
                <a:xfrm>
                  <a:off x="16828" y="2418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9" name="矩形 238"/>
                <p:cNvSpPr/>
                <p:nvPr/>
              </p:nvSpPr>
              <p:spPr>
                <a:xfrm>
                  <a:off x="16828" y="3009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43" name="组合 242"/>
                <p:cNvGrpSpPr/>
                <p:nvPr/>
              </p:nvGrpSpPr>
              <p:grpSpPr>
                <a:xfrm>
                  <a:off x="13277" y="3603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44" name="矩形 243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45" name="矩形 244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46" name="矩形 245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47" name="矩形 246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48" name="矩形 247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49" name="矩形 248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0" name="矩形 249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1" name="矩形 250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2" name="矩形 251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53" name="组合 252"/>
                <p:cNvGrpSpPr/>
                <p:nvPr/>
              </p:nvGrpSpPr>
              <p:grpSpPr>
                <a:xfrm>
                  <a:off x="15052" y="3603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54" name="矩形 253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5" name="矩形 254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6" name="矩形 255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7" name="矩形 256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8" name="矩形 257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59" name="矩形 258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60" name="矩形 259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61" name="矩形 260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62" name="矩形 261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264" name="矩形 263"/>
                <p:cNvSpPr/>
                <p:nvPr/>
              </p:nvSpPr>
              <p:spPr>
                <a:xfrm>
                  <a:off x="16827" y="3602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7" name="矩形 266"/>
                <p:cNvSpPr/>
                <p:nvPr/>
              </p:nvSpPr>
              <p:spPr>
                <a:xfrm>
                  <a:off x="16827" y="4192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0" name="矩形 269"/>
                <p:cNvSpPr/>
                <p:nvPr/>
              </p:nvSpPr>
              <p:spPr>
                <a:xfrm>
                  <a:off x="16827" y="478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74" name="组合 273"/>
                <p:cNvGrpSpPr/>
                <p:nvPr/>
              </p:nvGrpSpPr>
              <p:grpSpPr>
                <a:xfrm>
                  <a:off x="13282" y="5374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75" name="矩形 274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6" name="矩形 275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7" name="矩形 276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8" name="矩形 277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9" name="矩形 278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0" name="矩形 279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1" name="矩形 280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2" name="矩形 281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3" name="矩形 282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284" name="组合 283"/>
                <p:cNvGrpSpPr/>
                <p:nvPr/>
              </p:nvGrpSpPr>
              <p:grpSpPr>
                <a:xfrm>
                  <a:off x="15057" y="5374"/>
                  <a:ext cx="1771" cy="1771"/>
                  <a:chOff x="7957" y="3105"/>
                  <a:chExt cx="7380" cy="7380"/>
                </a:xfrm>
              </p:grpSpPr>
              <p:sp>
                <p:nvSpPr>
                  <p:cNvPr id="285" name="矩形 284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6" name="矩形 285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7" name="矩形 286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8" name="矩形 287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89" name="矩形 288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90" name="矩形 289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91" name="矩形 290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92" name="矩形 291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93" name="矩形 292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295" name="矩形 294"/>
                <p:cNvSpPr/>
                <p:nvPr/>
              </p:nvSpPr>
              <p:spPr>
                <a:xfrm>
                  <a:off x="16832" y="537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8" name="矩形 297"/>
                <p:cNvSpPr/>
                <p:nvPr/>
              </p:nvSpPr>
              <p:spPr>
                <a:xfrm>
                  <a:off x="16832" y="596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01" name="矩形 300"/>
                <p:cNvSpPr/>
                <p:nvPr/>
              </p:nvSpPr>
              <p:spPr>
                <a:xfrm>
                  <a:off x="16832" y="655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05" name="组合 304"/>
                <p:cNvGrpSpPr/>
                <p:nvPr/>
              </p:nvGrpSpPr>
              <p:grpSpPr>
                <a:xfrm>
                  <a:off x="13279" y="7141"/>
                  <a:ext cx="1771" cy="1771"/>
                  <a:chOff x="7957" y="3105"/>
                  <a:chExt cx="7380" cy="7380"/>
                </a:xfrm>
              </p:grpSpPr>
              <p:sp>
                <p:nvSpPr>
                  <p:cNvPr id="306" name="矩形 305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07" name="矩形 306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08" name="矩形 307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09" name="矩形 308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0" name="矩形 309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1" name="矩形 310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2" name="矩形 311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3" name="矩形 312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4" name="矩形 313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315" name="组合 314"/>
                <p:cNvGrpSpPr/>
                <p:nvPr/>
              </p:nvGrpSpPr>
              <p:grpSpPr>
                <a:xfrm>
                  <a:off x="15054" y="7141"/>
                  <a:ext cx="1771" cy="1771"/>
                  <a:chOff x="7957" y="3105"/>
                  <a:chExt cx="7380" cy="7380"/>
                </a:xfrm>
              </p:grpSpPr>
              <p:sp>
                <p:nvSpPr>
                  <p:cNvPr id="316" name="矩形 315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7" name="矩形 316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8" name="矩形 317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9" name="矩形 318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0" name="矩形 319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1" name="矩形 320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2" name="矩形 321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3" name="矩形 322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4" name="矩形 323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326" name="矩形 325"/>
                <p:cNvSpPr/>
                <p:nvPr/>
              </p:nvSpPr>
              <p:spPr>
                <a:xfrm>
                  <a:off x="16829" y="7140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9" name="矩形 328"/>
                <p:cNvSpPr/>
                <p:nvPr/>
              </p:nvSpPr>
              <p:spPr>
                <a:xfrm>
                  <a:off x="16829" y="7730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2" name="矩形 331"/>
                <p:cNvSpPr/>
                <p:nvPr/>
              </p:nvSpPr>
              <p:spPr>
                <a:xfrm>
                  <a:off x="16829" y="8321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36" name="组合 335"/>
                <p:cNvGrpSpPr/>
                <p:nvPr/>
              </p:nvGrpSpPr>
              <p:grpSpPr>
                <a:xfrm>
                  <a:off x="13261" y="8925"/>
                  <a:ext cx="1771" cy="1771"/>
                  <a:chOff x="7957" y="3105"/>
                  <a:chExt cx="7380" cy="7380"/>
                </a:xfrm>
              </p:grpSpPr>
              <p:sp>
                <p:nvSpPr>
                  <p:cNvPr id="337" name="矩形 336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8" name="矩形 337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9" name="矩形 338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0" name="矩形 339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1" name="矩形 340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2" name="矩形 341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3" name="矩形 342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4" name="矩形 343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5" name="矩形 344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346" name="组合 345"/>
                <p:cNvGrpSpPr/>
                <p:nvPr/>
              </p:nvGrpSpPr>
              <p:grpSpPr>
                <a:xfrm>
                  <a:off x="15051" y="8925"/>
                  <a:ext cx="1771" cy="1771"/>
                  <a:chOff x="7957" y="3105"/>
                  <a:chExt cx="7380" cy="7380"/>
                </a:xfrm>
              </p:grpSpPr>
              <p:sp>
                <p:nvSpPr>
                  <p:cNvPr id="347" name="矩形 346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8" name="矩形 347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49" name="矩形 348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0" name="矩形 349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1" name="矩形 350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2" name="矩形 351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3" name="矩形 352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4" name="矩形 353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55" name="矩形 354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357" name="矩形 356"/>
                <p:cNvSpPr/>
                <p:nvPr/>
              </p:nvSpPr>
              <p:spPr>
                <a:xfrm>
                  <a:off x="16826" y="892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0" name="矩形 359"/>
                <p:cNvSpPr/>
                <p:nvPr/>
              </p:nvSpPr>
              <p:spPr>
                <a:xfrm>
                  <a:off x="16826" y="951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3" name="矩形 362"/>
                <p:cNvSpPr/>
                <p:nvPr/>
              </p:nvSpPr>
              <p:spPr>
                <a:xfrm>
                  <a:off x="16826" y="10105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81" name="组合 380"/>
                <p:cNvGrpSpPr/>
                <p:nvPr/>
              </p:nvGrpSpPr>
              <p:grpSpPr>
                <a:xfrm rot="16200000">
                  <a:off x="12083" y="6553"/>
                  <a:ext cx="611" cy="8867"/>
                  <a:chOff x="18121" y="1938"/>
                  <a:chExt cx="611" cy="8867"/>
                </a:xfrm>
              </p:grpSpPr>
              <p:sp>
                <p:nvSpPr>
                  <p:cNvPr id="366" name="矩形 365"/>
                  <p:cNvSpPr/>
                  <p:nvPr/>
                </p:nvSpPr>
                <p:spPr>
                  <a:xfrm>
                    <a:off x="18138" y="1938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67" name="矩形 366"/>
                  <p:cNvSpPr/>
                  <p:nvPr/>
                </p:nvSpPr>
                <p:spPr>
                  <a:xfrm>
                    <a:off x="18138" y="2528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68" name="矩形 367"/>
                  <p:cNvSpPr/>
                  <p:nvPr/>
                </p:nvSpPr>
                <p:spPr>
                  <a:xfrm>
                    <a:off x="18138" y="3119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69" name="矩形 368"/>
                  <p:cNvSpPr/>
                  <p:nvPr/>
                </p:nvSpPr>
                <p:spPr>
                  <a:xfrm>
                    <a:off x="18137" y="3712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0" name="矩形 369"/>
                  <p:cNvSpPr/>
                  <p:nvPr/>
                </p:nvSpPr>
                <p:spPr>
                  <a:xfrm>
                    <a:off x="18137" y="4302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1" name="矩形 370"/>
                  <p:cNvSpPr/>
                  <p:nvPr/>
                </p:nvSpPr>
                <p:spPr>
                  <a:xfrm>
                    <a:off x="18137" y="489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2" name="矩形 371"/>
                  <p:cNvSpPr/>
                  <p:nvPr/>
                </p:nvSpPr>
                <p:spPr>
                  <a:xfrm>
                    <a:off x="18142" y="548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3" name="矩形 372"/>
                  <p:cNvSpPr/>
                  <p:nvPr/>
                </p:nvSpPr>
                <p:spPr>
                  <a:xfrm>
                    <a:off x="18142" y="607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4" name="矩形 373"/>
                  <p:cNvSpPr/>
                  <p:nvPr/>
                </p:nvSpPr>
                <p:spPr>
                  <a:xfrm>
                    <a:off x="18142" y="666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5" name="矩形 374"/>
                  <p:cNvSpPr/>
                  <p:nvPr/>
                </p:nvSpPr>
                <p:spPr>
                  <a:xfrm>
                    <a:off x="18139" y="7250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6" name="矩形 375"/>
                  <p:cNvSpPr/>
                  <p:nvPr/>
                </p:nvSpPr>
                <p:spPr>
                  <a:xfrm>
                    <a:off x="18139" y="7840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7" name="矩形 376"/>
                  <p:cNvSpPr/>
                  <p:nvPr/>
                </p:nvSpPr>
                <p:spPr>
                  <a:xfrm>
                    <a:off x="18139" y="8431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8" name="矩形 377"/>
                  <p:cNvSpPr/>
                  <p:nvPr/>
                </p:nvSpPr>
                <p:spPr>
                  <a:xfrm>
                    <a:off x="18121" y="903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79" name="矩形 378"/>
                  <p:cNvSpPr/>
                  <p:nvPr/>
                </p:nvSpPr>
                <p:spPr>
                  <a:xfrm>
                    <a:off x="18121" y="962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80" name="矩形 379"/>
                  <p:cNvSpPr/>
                  <p:nvPr/>
                </p:nvSpPr>
                <p:spPr>
                  <a:xfrm>
                    <a:off x="18121" y="10215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382" name="矩形 381"/>
                <p:cNvSpPr/>
                <p:nvPr/>
              </p:nvSpPr>
              <p:spPr>
                <a:xfrm>
                  <a:off x="16817" y="10696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84" name="组合 383"/>
              <p:cNvGrpSpPr/>
              <p:nvPr/>
            </p:nvGrpSpPr>
            <p:grpSpPr>
              <a:xfrm>
                <a:off x="15526" y="3761"/>
                <a:ext cx="2707" cy="2704"/>
                <a:chOff x="7944" y="1828"/>
                <a:chExt cx="9478" cy="9463"/>
              </a:xfrm>
            </p:grpSpPr>
            <p:grpSp>
              <p:nvGrpSpPr>
                <p:cNvPr id="385" name="组合 384"/>
                <p:cNvGrpSpPr/>
                <p:nvPr/>
              </p:nvGrpSpPr>
              <p:grpSpPr>
                <a:xfrm>
                  <a:off x="7957" y="1829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386" name="组合 385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387" name="矩形 386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8" name="矩形 387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89" name="矩形 388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0" name="矩形 389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1" name="矩形 390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2" name="矩形 391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3" name="矩形 392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4" name="矩形 393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5" name="矩形 394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96" name="组合 395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397" name="矩形 396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8" name="矩形 397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9" name="矩形 398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0" name="矩形 399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1" name="矩形 400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2" name="矩形 401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3" name="矩形 402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4" name="矩形 403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5" name="矩形 404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06" name="组合 405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07" name="矩形 406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8" name="矩形 407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9" name="矩形 408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0" name="矩形 409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1" name="矩形 410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2" name="矩形 411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3" name="矩形 412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4" name="矩形 413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5" name="矩形 414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16" name="组合 415"/>
                <p:cNvGrpSpPr/>
                <p:nvPr/>
              </p:nvGrpSpPr>
              <p:grpSpPr>
                <a:xfrm>
                  <a:off x="7946" y="3606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417" name="组合 416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18" name="矩形 417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19" name="矩形 418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0" name="矩形 419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1" name="矩形 420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2" name="矩形 421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3" name="矩形 422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4" name="矩形 423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5" name="矩形 424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6" name="矩形 425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27" name="组合 426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28" name="矩形 427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9" name="矩形 428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0" name="矩形 429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1" name="矩形 430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2" name="矩形 431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3" name="矩形 432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4" name="矩形 433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5" name="矩形 434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6" name="矩形 435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37" name="组合 436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38" name="矩形 437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9" name="矩形 438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0" name="矩形 439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1" name="矩形 440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2" name="矩形 441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3" name="矩形 442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4" name="矩形 443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5" name="矩形 444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46" name="矩形 445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47" name="组合 446"/>
                <p:cNvGrpSpPr/>
                <p:nvPr/>
              </p:nvGrpSpPr>
              <p:grpSpPr>
                <a:xfrm>
                  <a:off x="7956" y="5374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448" name="组合 447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49" name="矩形 44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0" name="矩形 44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1" name="矩形 45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2" name="矩形 45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3" name="矩形 45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4" name="矩形 45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5" name="矩形 45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6" name="矩形 45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57" name="矩形 45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58" name="组合 457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59" name="矩形 45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0" name="矩形 45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1" name="矩形 46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2" name="矩形 46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3" name="矩形 46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4" name="矩形 46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5" name="矩形 46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6" name="矩形 46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67" name="矩形 46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68" name="组合 467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69" name="矩形 468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0" name="矩形 469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1" name="矩形 470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2" name="矩形 471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3" name="矩形 472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4" name="矩形 473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5" name="矩形 474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6" name="矩形 475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7" name="矩形 476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478" name="组合 477"/>
                <p:cNvGrpSpPr/>
                <p:nvPr/>
              </p:nvGrpSpPr>
              <p:grpSpPr>
                <a:xfrm>
                  <a:off x="7945" y="7151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479" name="组合 478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80" name="矩形 47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1" name="矩形 48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2" name="矩形 48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3" name="矩形 48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4" name="矩形 48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5" name="矩形 48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6" name="矩形 48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7" name="矩形 48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88" name="矩形 48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89" name="组合 488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490" name="矩形 48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1" name="矩形 49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2" name="矩形 49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3" name="矩形 49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4" name="矩形 49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5" name="矩形 49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6" name="矩形 49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7" name="矩形 49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98" name="矩形 49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499" name="组合 498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500" name="矩形 499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1" name="矩形 500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2" name="矩形 501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3" name="矩形 502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4" name="矩形 503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5" name="矩形 504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6" name="矩形 505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7" name="矩形 506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08" name="矩形 507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509" name="组合 508"/>
                <p:cNvGrpSpPr/>
                <p:nvPr/>
              </p:nvGrpSpPr>
              <p:grpSpPr>
                <a:xfrm>
                  <a:off x="7944" y="8911"/>
                  <a:ext cx="5320" cy="1771"/>
                  <a:chOff x="7957" y="3104"/>
                  <a:chExt cx="5320" cy="1771"/>
                </a:xfrm>
              </p:grpSpPr>
              <p:grpSp>
                <p:nvGrpSpPr>
                  <p:cNvPr id="510" name="组合 509"/>
                  <p:cNvGrpSpPr/>
                  <p:nvPr/>
                </p:nvGrpSpPr>
                <p:grpSpPr>
                  <a:xfrm>
                    <a:off x="7957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511" name="矩形 51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2" name="矩形 51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3" name="矩形 51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4" name="矩形 51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5" name="矩形 51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6" name="矩形 51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7" name="矩形 51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8" name="矩形 51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19" name="矩形 51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20" name="组合 519"/>
                  <p:cNvGrpSpPr/>
                  <p:nvPr/>
                </p:nvGrpSpPr>
                <p:grpSpPr>
                  <a:xfrm>
                    <a:off x="9732" y="3105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521" name="矩形 52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2" name="矩形 52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3" name="矩形 52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4" name="矩形 52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5" name="矩形 52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6" name="矩形 52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7" name="矩形 52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8" name="矩形 52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29" name="矩形 52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530" name="组合 529"/>
                  <p:cNvGrpSpPr/>
                  <p:nvPr/>
                </p:nvGrpSpPr>
                <p:grpSpPr>
                  <a:xfrm>
                    <a:off x="11507" y="3104"/>
                    <a:ext cx="1771" cy="1771"/>
                    <a:chOff x="7957" y="3105"/>
                    <a:chExt cx="7380" cy="7380"/>
                  </a:xfrm>
                </p:grpSpPr>
                <p:sp>
                  <p:nvSpPr>
                    <p:cNvPr id="531" name="矩形 530"/>
                    <p:cNvSpPr/>
                    <p:nvPr/>
                  </p:nvSpPr>
                  <p:spPr>
                    <a:xfrm>
                      <a:off x="795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2" name="矩形 531"/>
                    <p:cNvSpPr/>
                    <p:nvPr/>
                  </p:nvSpPr>
                  <p:spPr>
                    <a:xfrm>
                      <a:off x="10417" y="310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3" name="矩形 532"/>
                    <p:cNvSpPr/>
                    <p:nvPr/>
                  </p:nvSpPr>
                  <p:spPr>
                    <a:xfrm>
                      <a:off x="12877" y="310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4" name="矩形 533"/>
                    <p:cNvSpPr/>
                    <p:nvPr/>
                  </p:nvSpPr>
                  <p:spPr>
                    <a:xfrm>
                      <a:off x="795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5" name="矩形 534"/>
                    <p:cNvSpPr/>
                    <p:nvPr/>
                  </p:nvSpPr>
                  <p:spPr>
                    <a:xfrm>
                      <a:off x="10417" y="556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6" name="矩形 535"/>
                    <p:cNvSpPr/>
                    <p:nvPr/>
                  </p:nvSpPr>
                  <p:spPr>
                    <a:xfrm>
                      <a:off x="12877" y="556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7" name="矩形 536"/>
                    <p:cNvSpPr/>
                    <p:nvPr/>
                  </p:nvSpPr>
                  <p:spPr>
                    <a:xfrm>
                      <a:off x="795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8" name="矩形 537"/>
                    <p:cNvSpPr/>
                    <p:nvPr/>
                  </p:nvSpPr>
                  <p:spPr>
                    <a:xfrm>
                      <a:off x="10417" y="8025"/>
                      <a:ext cx="2460" cy="2460"/>
                    </a:xfrm>
                    <a:prstGeom prst="rect">
                      <a:avLst/>
                    </a:prstGeom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539" name="矩形 538"/>
                    <p:cNvSpPr/>
                    <p:nvPr/>
                  </p:nvSpPr>
                  <p:spPr>
                    <a:xfrm>
                      <a:off x="12877" y="8025"/>
                      <a:ext cx="2460" cy="2460"/>
                    </a:xfrm>
                    <a:prstGeom prst="rect">
                      <a:avLst/>
                    </a:prstGeom>
                    <a:noFill/>
                    <a:ln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14:hiddenFill>
                      </a:ext>
                    </a:ex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  <p:grpSp>
              <p:nvGrpSpPr>
                <p:cNvPr id="540" name="组合 539"/>
                <p:cNvGrpSpPr/>
                <p:nvPr/>
              </p:nvGrpSpPr>
              <p:grpSpPr>
                <a:xfrm>
                  <a:off x="13278" y="1829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41" name="矩形 540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2" name="矩形 541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3" name="矩形 542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4" name="矩形 543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5" name="矩形 544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6" name="矩形 545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7" name="矩形 546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8" name="矩形 547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49" name="矩形 548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50" name="组合 549"/>
                <p:cNvGrpSpPr/>
                <p:nvPr/>
              </p:nvGrpSpPr>
              <p:grpSpPr>
                <a:xfrm>
                  <a:off x="15053" y="1829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51" name="矩形 550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2" name="矩形 551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3" name="矩形 552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4" name="矩形 553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5" name="矩形 554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6" name="矩形 555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7" name="矩形 556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8" name="矩形 557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59" name="矩形 558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560" name="矩形 559"/>
                <p:cNvSpPr/>
                <p:nvPr/>
              </p:nvSpPr>
              <p:spPr>
                <a:xfrm>
                  <a:off x="16828" y="1828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1" name="矩形 560"/>
                <p:cNvSpPr/>
                <p:nvPr/>
              </p:nvSpPr>
              <p:spPr>
                <a:xfrm>
                  <a:off x="16828" y="2418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2" name="矩形 561"/>
                <p:cNvSpPr/>
                <p:nvPr/>
              </p:nvSpPr>
              <p:spPr>
                <a:xfrm>
                  <a:off x="16828" y="3009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563" name="组合 562"/>
                <p:cNvGrpSpPr/>
                <p:nvPr/>
              </p:nvGrpSpPr>
              <p:grpSpPr>
                <a:xfrm>
                  <a:off x="13277" y="3603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64" name="矩形 563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5" name="矩形 564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6" name="矩形 565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7" name="矩形 566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8" name="矩形 567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69" name="矩形 568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0" name="矩形 569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1" name="矩形 570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2" name="矩形 571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73" name="组合 572"/>
                <p:cNvGrpSpPr/>
                <p:nvPr/>
              </p:nvGrpSpPr>
              <p:grpSpPr>
                <a:xfrm>
                  <a:off x="15052" y="3603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74" name="矩形 573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5" name="矩形 574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6" name="矩形 575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7" name="矩形 576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8" name="矩形 577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9" name="矩形 578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0" name="矩形 579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1" name="矩形 580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2" name="矩形 581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583" name="矩形 582"/>
                <p:cNvSpPr/>
                <p:nvPr/>
              </p:nvSpPr>
              <p:spPr>
                <a:xfrm>
                  <a:off x="16827" y="3602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4" name="矩形 583"/>
                <p:cNvSpPr/>
                <p:nvPr/>
              </p:nvSpPr>
              <p:spPr>
                <a:xfrm>
                  <a:off x="16827" y="4192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5" name="矩形 584"/>
                <p:cNvSpPr/>
                <p:nvPr/>
              </p:nvSpPr>
              <p:spPr>
                <a:xfrm>
                  <a:off x="16827" y="478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586" name="组合 585"/>
                <p:cNvGrpSpPr/>
                <p:nvPr/>
              </p:nvGrpSpPr>
              <p:grpSpPr>
                <a:xfrm>
                  <a:off x="13282" y="5374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87" name="矩形 586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8" name="矩形 587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9" name="矩形 588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0" name="矩形 589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1" name="矩形 590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2" name="矩形 591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3" name="矩形 592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4" name="矩形 593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5" name="矩形 594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96" name="组合 595"/>
                <p:cNvGrpSpPr/>
                <p:nvPr/>
              </p:nvGrpSpPr>
              <p:grpSpPr>
                <a:xfrm>
                  <a:off x="15057" y="5374"/>
                  <a:ext cx="1771" cy="1771"/>
                  <a:chOff x="7957" y="3105"/>
                  <a:chExt cx="7380" cy="7380"/>
                </a:xfrm>
              </p:grpSpPr>
              <p:sp>
                <p:nvSpPr>
                  <p:cNvPr id="597" name="矩形 596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8" name="矩形 597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9" name="矩形 598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0" name="矩形 599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1" name="矩形 600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2" name="矩形 601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3" name="矩形 602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4" name="矩形 603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5" name="矩形 604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606" name="矩形 605"/>
                <p:cNvSpPr/>
                <p:nvPr/>
              </p:nvSpPr>
              <p:spPr>
                <a:xfrm>
                  <a:off x="16832" y="537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07" name="矩形 606"/>
                <p:cNvSpPr/>
                <p:nvPr/>
              </p:nvSpPr>
              <p:spPr>
                <a:xfrm>
                  <a:off x="16832" y="5963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08" name="矩形 607"/>
                <p:cNvSpPr/>
                <p:nvPr/>
              </p:nvSpPr>
              <p:spPr>
                <a:xfrm>
                  <a:off x="16832" y="655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609" name="组合 608"/>
                <p:cNvGrpSpPr/>
                <p:nvPr/>
              </p:nvGrpSpPr>
              <p:grpSpPr>
                <a:xfrm>
                  <a:off x="13279" y="7141"/>
                  <a:ext cx="1771" cy="1771"/>
                  <a:chOff x="7957" y="3105"/>
                  <a:chExt cx="7380" cy="7380"/>
                </a:xfrm>
              </p:grpSpPr>
              <p:sp>
                <p:nvSpPr>
                  <p:cNvPr id="610" name="矩形 609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1" name="矩形 610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2" name="矩形 611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3" name="矩形 612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4" name="矩形 613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5" name="矩形 614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6" name="矩形 615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7" name="矩形 616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8" name="矩形 617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19" name="组合 618"/>
                <p:cNvGrpSpPr/>
                <p:nvPr/>
              </p:nvGrpSpPr>
              <p:grpSpPr>
                <a:xfrm>
                  <a:off x="15054" y="7141"/>
                  <a:ext cx="1771" cy="1771"/>
                  <a:chOff x="7957" y="3105"/>
                  <a:chExt cx="7380" cy="7380"/>
                </a:xfrm>
              </p:grpSpPr>
              <p:sp>
                <p:nvSpPr>
                  <p:cNvPr id="620" name="矩形 619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1" name="矩形 620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2" name="矩形 621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3" name="矩形 622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4" name="矩形 623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5" name="矩形 624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6" name="矩形 625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7" name="矩形 626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8" name="矩形 627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629" name="矩形 628"/>
                <p:cNvSpPr/>
                <p:nvPr/>
              </p:nvSpPr>
              <p:spPr>
                <a:xfrm>
                  <a:off x="16829" y="7140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30" name="矩形 629"/>
                <p:cNvSpPr/>
                <p:nvPr/>
              </p:nvSpPr>
              <p:spPr>
                <a:xfrm>
                  <a:off x="16829" y="7730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31" name="矩形 630"/>
                <p:cNvSpPr/>
                <p:nvPr/>
              </p:nvSpPr>
              <p:spPr>
                <a:xfrm>
                  <a:off x="16829" y="8321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632" name="组合 631"/>
                <p:cNvGrpSpPr/>
                <p:nvPr/>
              </p:nvGrpSpPr>
              <p:grpSpPr>
                <a:xfrm>
                  <a:off x="13261" y="8925"/>
                  <a:ext cx="1771" cy="1771"/>
                  <a:chOff x="7957" y="3105"/>
                  <a:chExt cx="7380" cy="7380"/>
                </a:xfrm>
              </p:grpSpPr>
              <p:sp>
                <p:nvSpPr>
                  <p:cNvPr id="633" name="矩形 632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4" name="矩形 633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5" name="矩形 634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6" name="矩形 635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7" name="矩形 636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8" name="矩形 637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39" name="矩形 638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0" name="矩形 639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1" name="矩形 640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42" name="组合 641"/>
                <p:cNvGrpSpPr/>
                <p:nvPr/>
              </p:nvGrpSpPr>
              <p:grpSpPr>
                <a:xfrm>
                  <a:off x="15051" y="8925"/>
                  <a:ext cx="1771" cy="1771"/>
                  <a:chOff x="7957" y="3105"/>
                  <a:chExt cx="7380" cy="7380"/>
                </a:xfrm>
              </p:grpSpPr>
              <p:sp>
                <p:nvSpPr>
                  <p:cNvPr id="643" name="矩形 642"/>
                  <p:cNvSpPr/>
                  <p:nvPr/>
                </p:nvSpPr>
                <p:spPr>
                  <a:xfrm>
                    <a:off x="795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4" name="矩形 643"/>
                  <p:cNvSpPr/>
                  <p:nvPr/>
                </p:nvSpPr>
                <p:spPr>
                  <a:xfrm>
                    <a:off x="1041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5" name="矩形 644"/>
                  <p:cNvSpPr/>
                  <p:nvPr/>
                </p:nvSpPr>
                <p:spPr>
                  <a:xfrm>
                    <a:off x="12877" y="310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6" name="矩形 645"/>
                  <p:cNvSpPr/>
                  <p:nvPr/>
                </p:nvSpPr>
                <p:spPr>
                  <a:xfrm>
                    <a:off x="795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7" name="矩形 646"/>
                  <p:cNvSpPr/>
                  <p:nvPr/>
                </p:nvSpPr>
                <p:spPr>
                  <a:xfrm>
                    <a:off x="1041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8" name="矩形 647"/>
                  <p:cNvSpPr/>
                  <p:nvPr/>
                </p:nvSpPr>
                <p:spPr>
                  <a:xfrm>
                    <a:off x="12877" y="556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49" name="矩形 648"/>
                  <p:cNvSpPr/>
                  <p:nvPr/>
                </p:nvSpPr>
                <p:spPr>
                  <a:xfrm>
                    <a:off x="795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0" name="矩形 649"/>
                  <p:cNvSpPr/>
                  <p:nvPr/>
                </p:nvSpPr>
                <p:spPr>
                  <a:xfrm>
                    <a:off x="1041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1" name="矩形 650"/>
                  <p:cNvSpPr/>
                  <p:nvPr/>
                </p:nvSpPr>
                <p:spPr>
                  <a:xfrm>
                    <a:off x="12877" y="8025"/>
                    <a:ext cx="2460" cy="246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652" name="矩形 651"/>
                <p:cNvSpPr/>
                <p:nvPr/>
              </p:nvSpPr>
              <p:spPr>
                <a:xfrm>
                  <a:off x="16826" y="892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3" name="矩形 652"/>
                <p:cNvSpPr/>
                <p:nvPr/>
              </p:nvSpPr>
              <p:spPr>
                <a:xfrm>
                  <a:off x="16826" y="9514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4" name="矩形 653"/>
                <p:cNvSpPr/>
                <p:nvPr/>
              </p:nvSpPr>
              <p:spPr>
                <a:xfrm>
                  <a:off x="16826" y="10105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655" name="组合 654"/>
                <p:cNvGrpSpPr/>
                <p:nvPr/>
              </p:nvGrpSpPr>
              <p:grpSpPr>
                <a:xfrm rot="16200000">
                  <a:off x="12083" y="6553"/>
                  <a:ext cx="611" cy="8867"/>
                  <a:chOff x="18121" y="1938"/>
                  <a:chExt cx="611" cy="8867"/>
                </a:xfrm>
              </p:grpSpPr>
              <p:sp>
                <p:nvSpPr>
                  <p:cNvPr id="656" name="矩形 655"/>
                  <p:cNvSpPr/>
                  <p:nvPr/>
                </p:nvSpPr>
                <p:spPr>
                  <a:xfrm>
                    <a:off x="18138" y="1938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7" name="矩形 656"/>
                  <p:cNvSpPr/>
                  <p:nvPr/>
                </p:nvSpPr>
                <p:spPr>
                  <a:xfrm>
                    <a:off x="18138" y="2528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8" name="矩形 657"/>
                  <p:cNvSpPr/>
                  <p:nvPr/>
                </p:nvSpPr>
                <p:spPr>
                  <a:xfrm>
                    <a:off x="18138" y="3119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59" name="矩形 658"/>
                  <p:cNvSpPr/>
                  <p:nvPr/>
                </p:nvSpPr>
                <p:spPr>
                  <a:xfrm>
                    <a:off x="18137" y="3712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0" name="矩形 659"/>
                  <p:cNvSpPr/>
                  <p:nvPr/>
                </p:nvSpPr>
                <p:spPr>
                  <a:xfrm>
                    <a:off x="18137" y="4302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1" name="矩形 660"/>
                  <p:cNvSpPr/>
                  <p:nvPr/>
                </p:nvSpPr>
                <p:spPr>
                  <a:xfrm>
                    <a:off x="18137" y="489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2" name="矩形 661"/>
                  <p:cNvSpPr/>
                  <p:nvPr/>
                </p:nvSpPr>
                <p:spPr>
                  <a:xfrm>
                    <a:off x="18142" y="548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3" name="矩形 662"/>
                  <p:cNvSpPr/>
                  <p:nvPr/>
                </p:nvSpPr>
                <p:spPr>
                  <a:xfrm>
                    <a:off x="18142" y="6073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4" name="矩形 663"/>
                  <p:cNvSpPr/>
                  <p:nvPr/>
                </p:nvSpPr>
                <p:spPr>
                  <a:xfrm>
                    <a:off x="18142" y="666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5" name="矩形 664"/>
                  <p:cNvSpPr/>
                  <p:nvPr/>
                </p:nvSpPr>
                <p:spPr>
                  <a:xfrm>
                    <a:off x="18139" y="7250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6" name="矩形 665"/>
                  <p:cNvSpPr/>
                  <p:nvPr/>
                </p:nvSpPr>
                <p:spPr>
                  <a:xfrm>
                    <a:off x="18139" y="7840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7" name="矩形 666"/>
                  <p:cNvSpPr/>
                  <p:nvPr/>
                </p:nvSpPr>
                <p:spPr>
                  <a:xfrm>
                    <a:off x="18139" y="8431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8" name="矩形 667"/>
                  <p:cNvSpPr/>
                  <p:nvPr/>
                </p:nvSpPr>
                <p:spPr>
                  <a:xfrm>
                    <a:off x="18121" y="903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69" name="矩形 668"/>
                  <p:cNvSpPr/>
                  <p:nvPr/>
                </p:nvSpPr>
                <p:spPr>
                  <a:xfrm>
                    <a:off x="18121" y="9624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70" name="矩形 669"/>
                  <p:cNvSpPr/>
                  <p:nvPr/>
                </p:nvSpPr>
                <p:spPr>
                  <a:xfrm>
                    <a:off x="18121" y="10215"/>
                    <a:ext cx="590" cy="590"/>
                  </a:xfrm>
                  <a:prstGeom prst="rect">
                    <a:avLst/>
                  </a:prstGeom>
                  <a:noFill/>
                  <a:ln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14:hiddenFill>
                    </a:ext>
                  </a:ex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sp>
              <p:nvSpPr>
                <p:cNvPr id="671" name="矩形 670"/>
                <p:cNvSpPr/>
                <p:nvPr/>
              </p:nvSpPr>
              <p:spPr>
                <a:xfrm>
                  <a:off x="16817" y="10696"/>
                  <a:ext cx="590" cy="59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14:hiddenFill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672" name="直接箭头连接符 671"/>
              <p:cNvCxnSpPr/>
              <p:nvPr/>
            </p:nvCxnSpPr>
            <p:spPr>
              <a:xfrm flipV="1">
                <a:off x="14407" y="5138"/>
                <a:ext cx="737" cy="6"/>
              </a:xfrm>
              <a:prstGeom prst="straightConnector1">
                <a:avLst/>
              </a:prstGeom>
              <a:ln w="19050">
                <a:tailEnd type="triangl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35" y="904875"/>
            <a:ext cx="4850765" cy="254698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413625" y="1888490"/>
            <a:ext cx="2995295" cy="873125"/>
          </a:xfrm>
          <a:prstGeom prst="rect">
            <a:avLst/>
          </a:prstGeom>
          <a:noFill/>
          <a:ln w="28575" cmpd="sng">
            <a:solidFill>
              <a:srgbClr val="92073C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4989" y="198828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Driving context representation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5770" y="1070610"/>
            <a:ext cx="622105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Traffic conditions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8669" y="1592580"/>
            <a:ext cx="6552449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 classify all GPS records to road segments according to map matching.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 calculate each segment average travel speed of a specific time slot.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 calculate the relative speeds, which indicate traffic conditions.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4557" y="6202045"/>
            <a:ext cx="749935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>
              <a:buClrTx/>
              <a:buSzTx/>
              <a:buFont typeface="+mj-lt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3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]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Yin Lou Chengyang Zhang Xing Xie Yu Zheng Wei Wang Yan Huang, Map-Matching for Low-Sampling-Rate GPS Trajectories, 2009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grpSp>
        <p:nvGrpSpPr>
          <p:cNvPr id="70" name="组合 69"/>
          <p:cNvGrpSpPr/>
          <p:nvPr/>
        </p:nvGrpSpPr>
        <p:grpSpPr>
          <a:xfrm flipH="1">
            <a:off x="2394585" y="4418523"/>
            <a:ext cx="218440" cy="822960"/>
            <a:chOff x="3550" y="2037"/>
            <a:chExt cx="344" cy="1296"/>
          </a:xfrm>
        </p:grpSpPr>
        <p:sp>
          <p:nvSpPr>
            <p:cNvPr id="83" name="椭圆 82"/>
            <p:cNvSpPr/>
            <p:nvPr/>
          </p:nvSpPr>
          <p:spPr>
            <a:xfrm flipH="1" flipV="1">
              <a:off x="3695" y="2087"/>
              <a:ext cx="158" cy="15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 flipH="1" flipV="1">
              <a:off x="3550" y="2496"/>
              <a:ext cx="158" cy="15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 flipH="1" flipV="1">
              <a:off x="3736" y="2781"/>
              <a:ext cx="158" cy="15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 flipH="1" flipV="1">
              <a:off x="3736" y="3060"/>
              <a:ext cx="158" cy="15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任意多边形 86"/>
            <p:cNvSpPr/>
            <p:nvPr/>
          </p:nvSpPr>
          <p:spPr>
            <a:xfrm>
              <a:off x="3582" y="2037"/>
              <a:ext cx="300" cy="1296"/>
            </a:xfrm>
            <a:custGeom>
              <a:avLst/>
              <a:gdLst>
                <a:gd name="connisteX0" fmla="*/ 171132 w 171132"/>
                <a:gd name="connsiteY0" fmla="*/ 0 h 823595"/>
                <a:gd name="connisteX1" fmla="*/ 952 w 171132"/>
                <a:gd name="connsiteY1" fmla="*/ 302895 h 823595"/>
                <a:gd name="connisteX2" fmla="*/ 114617 w 171132"/>
                <a:gd name="connsiteY2" fmla="*/ 463550 h 823595"/>
                <a:gd name="connisteX3" fmla="*/ 152717 w 171132"/>
                <a:gd name="connsiteY3" fmla="*/ 652780 h 823595"/>
                <a:gd name="connisteX4" fmla="*/ 66992 w 171132"/>
                <a:gd name="connsiteY4" fmla="*/ 823595 h 823595"/>
                <a:gd name="connisteX5" fmla="*/ 95567 w 171132"/>
                <a:gd name="connsiteY5" fmla="*/ 795020 h 82359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71133" h="823595">
                  <a:moveTo>
                    <a:pt x="171133" y="0"/>
                  </a:moveTo>
                  <a:cubicBezTo>
                    <a:pt x="134938" y="57150"/>
                    <a:pt x="12383" y="210185"/>
                    <a:pt x="953" y="302895"/>
                  </a:cubicBezTo>
                  <a:cubicBezTo>
                    <a:pt x="-10477" y="395605"/>
                    <a:pt x="84138" y="393700"/>
                    <a:pt x="114618" y="463550"/>
                  </a:cubicBezTo>
                  <a:cubicBezTo>
                    <a:pt x="145098" y="533400"/>
                    <a:pt x="162243" y="581025"/>
                    <a:pt x="152718" y="652780"/>
                  </a:cubicBezTo>
                  <a:cubicBezTo>
                    <a:pt x="143193" y="724535"/>
                    <a:pt x="78423" y="795020"/>
                    <a:pt x="66993" y="823595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1983105" y="5410393"/>
            <a:ext cx="97536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sz="1400"/>
              <a:t>GPS data</a:t>
            </a:r>
            <a:endParaRPr sz="140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14800" y="4360103"/>
            <a:ext cx="859790" cy="1050290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>
            <a:off x="2928620" y="4982403"/>
            <a:ext cx="1186180" cy="13970"/>
          </a:xfrm>
          <a:prstGeom prst="straightConnector1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838450" y="4584258"/>
            <a:ext cx="13119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/>
              <a:t>Map matching</a:t>
            </a:r>
            <a:endParaRPr lang="zh-CN" altLang="en-US" sz="1400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5258435" y="4982403"/>
            <a:ext cx="8280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4063365" y="5410393"/>
            <a:ext cx="124206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400"/>
              <a:t>Travel route</a:t>
            </a:r>
            <a:endParaRPr lang="zh-CN" altLang="en-US" sz="1400"/>
          </a:p>
        </p:txBody>
      </p:sp>
      <p:grpSp>
        <p:nvGrpSpPr>
          <p:cNvPr id="25" name="组合 24"/>
          <p:cNvGrpSpPr/>
          <p:nvPr/>
        </p:nvGrpSpPr>
        <p:grpSpPr>
          <a:xfrm>
            <a:off x="6221095" y="4728403"/>
            <a:ext cx="1297305" cy="526415"/>
            <a:chOff x="11473" y="7129"/>
            <a:chExt cx="2043" cy="829"/>
          </a:xfrm>
        </p:grpSpPr>
        <p:sp>
          <p:nvSpPr>
            <p:cNvPr id="20" name="圆角矩形 19"/>
            <p:cNvSpPr/>
            <p:nvPr/>
          </p:nvSpPr>
          <p:spPr>
            <a:xfrm>
              <a:off x="11738" y="7129"/>
              <a:ext cx="1558" cy="82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1473" y="7136"/>
              <a:ext cx="2043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>
                <a:buClrTx/>
                <a:buSzTx/>
                <a:buNone/>
              </a:pPr>
              <a:r>
                <a:rPr lang="en-US" altLang="zh-CN" sz="1400">
                  <a:sym typeface="+mn-ea"/>
                </a:rPr>
                <a:t>A</a:t>
              </a:r>
              <a:r>
                <a:rPr lang="zh-CN" altLang="en-US" sz="1400">
                  <a:sym typeface="+mn-ea"/>
                </a:rPr>
                <a:t>verage</a:t>
              </a:r>
              <a:endParaRPr lang="zh-CN" altLang="en-US" sz="1400">
                <a:sym typeface="+mn-ea"/>
              </a:endParaRPr>
            </a:p>
            <a:p>
              <a:pPr algn="ctr">
                <a:buClrTx/>
                <a:buSzTx/>
                <a:buNone/>
              </a:pPr>
              <a:r>
                <a:rPr lang="zh-CN" altLang="en-US" sz="1400">
                  <a:sym typeface="+mn-ea"/>
                </a:rPr>
                <a:t>speed</a:t>
              </a:r>
              <a:endParaRPr lang="zh-CN" altLang="en-US" sz="1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496300" y="4726498"/>
            <a:ext cx="1297305" cy="526415"/>
            <a:chOff x="13597" y="7195"/>
            <a:chExt cx="2043" cy="829"/>
          </a:xfrm>
        </p:grpSpPr>
        <p:sp>
          <p:nvSpPr>
            <p:cNvPr id="21" name="圆角矩形 20"/>
            <p:cNvSpPr/>
            <p:nvPr/>
          </p:nvSpPr>
          <p:spPr>
            <a:xfrm>
              <a:off x="13839" y="7195"/>
              <a:ext cx="1558" cy="82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3597" y="7195"/>
              <a:ext cx="2043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1400"/>
                <a:t>Relative</a:t>
              </a:r>
              <a:endParaRPr lang="zh-CN" altLang="en-US" sz="1400"/>
            </a:p>
            <a:p>
              <a:pPr algn="ctr"/>
              <a:r>
                <a:rPr lang="zh-CN" altLang="en-US" sz="1400"/>
                <a:t>speeds</a:t>
              </a:r>
              <a:endParaRPr lang="zh-CN" altLang="en-US" sz="1400"/>
            </a:p>
          </p:txBody>
        </p:sp>
      </p:grpSp>
      <p:cxnSp>
        <p:nvCxnSpPr>
          <p:cNvPr id="27" name="直接箭头连接符 26"/>
          <p:cNvCxnSpPr/>
          <p:nvPr/>
        </p:nvCxnSpPr>
        <p:spPr>
          <a:xfrm>
            <a:off x="7581900" y="4996373"/>
            <a:ext cx="828000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35" y="904875"/>
            <a:ext cx="4850765" cy="254698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360285" y="2688590"/>
            <a:ext cx="2994660" cy="762635"/>
          </a:xfrm>
          <a:prstGeom prst="rect">
            <a:avLst/>
          </a:prstGeom>
          <a:noFill/>
          <a:ln w="28575" cmpd="sng">
            <a:solidFill>
              <a:srgbClr val="92073C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51199" y="201574"/>
            <a:ext cx="8614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Learning model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14470" y="5765165"/>
            <a:ext cx="3126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 dirty="0">
                <a:latin typeface="+mn-ea"/>
                <a:sym typeface="+mn-ea"/>
              </a:rPr>
              <a:t>Fig. </a:t>
            </a:r>
            <a:r>
              <a:rPr lang="en-US" altLang="zh-CN" dirty="0">
                <a:latin typeface="+mn-ea"/>
              </a:rPr>
              <a:t>Traditional GAN setup </a:t>
            </a:r>
            <a:endParaRPr lang="en-US" altLang="zh-CN" dirty="0">
              <a:latin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-1" y="6205131"/>
            <a:ext cx="9577929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 typeface="+mj-lt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[4]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Ian J. Goodfellow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Jean Pouget-Abadie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Mehdi Mirza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Bing Xu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David Warde-Farley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Sherjil Ozair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Aaron Courville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Yoshua Bengio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Generative Adversarial Networks. arXiv  2014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2116231" y="2813458"/>
            <a:ext cx="7461698" cy="2889250"/>
            <a:chOff x="2753" y="3601"/>
            <a:chExt cx="13128" cy="5083"/>
          </a:xfrm>
        </p:grpSpPr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753" y="4644"/>
              <a:ext cx="2208" cy="1020"/>
            </a:xfrm>
            <a:prstGeom prst="rect">
              <a:avLst/>
            </a:prstGeom>
          </p:spPr>
        </p:pic>
        <p:sp>
          <p:nvSpPr>
            <p:cNvPr id="39" name="梯形 38"/>
            <p:cNvSpPr/>
            <p:nvPr/>
          </p:nvSpPr>
          <p:spPr>
            <a:xfrm rot="16200000">
              <a:off x="6407" y="4580"/>
              <a:ext cx="1728" cy="1148"/>
            </a:xfrm>
            <a:prstGeom prst="trapezoid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梯形 44"/>
            <p:cNvSpPr/>
            <p:nvPr/>
          </p:nvSpPr>
          <p:spPr>
            <a:xfrm rot="5400000">
              <a:off x="11105" y="5777"/>
              <a:ext cx="1728" cy="1130"/>
            </a:xfrm>
            <a:prstGeom prst="trapezoid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6356" y="7206"/>
              <a:ext cx="1089" cy="1078"/>
            </a:xfrm>
            <a:prstGeom prst="rect">
              <a:avLst/>
            </a:prstGeom>
            <a:solidFill>
              <a:srgbClr val="D3EF9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6556" y="7406"/>
              <a:ext cx="1089" cy="1078"/>
            </a:xfrm>
            <a:prstGeom prst="rect">
              <a:avLst/>
            </a:prstGeom>
            <a:solidFill>
              <a:srgbClr val="D3EF9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6756" y="7606"/>
              <a:ext cx="1089" cy="1078"/>
            </a:xfrm>
            <a:prstGeom prst="rect">
              <a:avLst/>
            </a:prstGeom>
            <a:solidFill>
              <a:srgbClr val="D3EF9A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13780" y="5669"/>
              <a:ext cx="502" cy="502"/>
            </a:xfrm>
            <a:prstGeom prst="ellipse">
              <a:avLst/>
            </a:prstGeom>
            <a:solidFill>
              <a:srgbClr val="D3EF9A"/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3780" y="6704"/>
              <a:ext cx="502" cy="502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3" name="直接连接符 62"/>
            <p:cNvCxnSpPr>
              <a:stCxn id="45" idx="0"/>
              <a:endCxn id="61" idx="2"/>
            </p:cNvCxnSpPr>
            <p:nvPr/>
          </p:nvCxnSpPr>
          <p:spPr>
            <a:xfrm flipV="1">
              <a:off x="12534" y="5934"/>
              <a:ext cx="1246" cy="4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>
              <a:stCxn id="45" idx="0"/>
              <a:endCxn id="62" idx="2"/>
            </p:cNvCxnSpPr>
            <p:nvPr/>
          </p:nvCxnSpPr>
          <p:spPr>
            <a:xfrm>
              <a:off x="12534" y="6356"/>
              <a:ext cx="1246" cy="61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文本框 64"/>
            <p:cNvSpPr txBox="1"/>
            <p:nvPr/>
          </p:nvSpPr>
          <p:spPr>
            <a:xfrm>
              <a:off x="10775" y="4830"/>
              <a:ext cx="2906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400"/>
                <a:t>Discriminator</a:t>
              </a:r>
              <a:endParaRPr lang="zh-CN" altLang="en-US" sz="1400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317" y="3601"/>
              <a:ext cx="2387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400"/>
                <a:t>Generator</a:t>
              </a:r>
              <a:endParaRPr lang="zh-CN" altLang="en-US" sz="1400"/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6377" y="6389"/>
              <a:ext cx="1726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400"/>
                <a:t>Images</a:t>
              </a:r>
              <a:endParaRPr lang="zh-CN" altLang="en-US" sz="1400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4324" y="5665"/>
              <a:ext cx="1404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400"/>
                <a:t>“Real”</a:t>
              </a:r>
              <a:endParaRPr lang="zh-CN" altLang="en-US" sz="1400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476" y="6665"/>
              <a:ext cx="1405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“</a:t>
              </a:r>
              <a:r>
                <a:rPr lang="zh-CN" altLang="en-US" sz="1400"/>
                <a:t>Fake</a:t>
              </a:r>
              <a:r>
                <a:rPr lang="en-US" altLang="zh-CN"/>
                <a:t>”</a:t>
              </a:r>
              <a:endParaRPr lang="en-US" altLang="zh-CN"/>
            </a:p>
          </p:txBody>
        </p:sp>
        <p:cxnSp>
          <p:nvCxnSpPr>
            <p:cNvPr id="72" name="直接箭头连接符 71"/>
            <p:cNvCxnSpPr>
              <a:stCxn id="29" idx="3"/>
              <a:endCxn id="39" idx="0"/>
            </p:cNvCxnSpPr>
            <p:nvPr/>
          </p:nvCxnSpPr>
          <p:spPr>
            <a:xfrm>
              <a:off x="4961" y="5154"/>
              <a:ext cx="1736" cy="0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曲线连接符 72"/>
            <p:cNvCxnSpPr/>
            <p:nvPr/>
          </p:nvCxnSpPr>
          <p:spPr>
            <a:xfrm>
              <a:off x="7845" y="4830"/>
              <a:ext cx="3559" cy="1188"/>
            </a:xfrm>
            <a:prstGeom prst="curvedConnector3">
              <a:avLst>
                <a:gd name="adj1" fmla="val 50014"/>
              </a:avLst>
            </a:prstGeom>
            <a:ln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曲线连接符 73"/>
            <p:cNvCxnSpPr>
              <a:stCxn id="60" idx="3"/>
            </p:cNvCxnSpPr>
            <p:nvPr/>
          </p:nvCxnSpPr>
          <p:spPr>
            <a:xfrm flipV="1">
              <a:off x="7845" y="6817"/>
              <a:ext cx="3518" cy="1342"/>
            </a:xfrm>
            <a:prstGeom prst="curvedConnector3">
              <a:avLst>
                <a:gd name="adj1" fmla="val 50000"/>
              </a:avLst>
            </a:prstGeom>
            <a:ln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5" name="文本框 74"/>
            <p:cNvSpPr txBox="1"/>
            <p:nvPr/>
          </p:nvSpPr>
          <p:spPr>
            <a:xfrm>
              <a:off x="3254" y="4038"/>
              <a:ext cx="1579" cy="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1400"/>
                <a:t>Noise</a:t>
              </a:r>
              <a:endParaRPr lang="zh-CN" altLang="en-US" sz="1400"/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171450" y="1119070"/>
            <a:ext cx="11849100" cy="1384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Generative Adversarial Networks </a:t>
            </a:r>
            <a:r>
              <a:rPr lang="en-US" altLang="zh-CN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(GAN):</a:t>
            </a:r>
            <a:r>
              <a:rPr lang="zh-CN" altLang="en-US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 discriminator is trained to discriminate real samples from fake ones, while a generator tries to generate fake training data to fool the discriminator.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1585" y="232921"/>
            <a:ext cx="8756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Learning model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6406777"/>
            <a:ext cx="9571839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 typeface="+mj-lt"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Adrian Spurr, Emre Aksan, Otmar Hilliges: Guiding InfoGAN with Semi-supervision. ECML/PKDD (1) 2017: 119-134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29945" y="1455420"/>
            <a:ext cx="1085088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buClrTx/>
              <a:buSzTx/>
              <a:buFont typeface="Wingdings" panose="05000000000000000000" charset="0"/>
              <a:buChar char="Ø"/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In SGAN, discriminator D can also act as a classifier C to classify each input sample into one of the predefined (k+1) classes, where k is the number of classes and the additional class label is added for a new“fake”class. 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74345" y="918210"/>
            <a:ext cx="550799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Semi-supervised GAN(SGAN)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2884805"/>
            <a:ext cx="9208770" cy="277431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749675" y="5775960"/>
            <a:ext cx="44627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Fig. 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The framework of learning model</a:t>
            </a:r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1585" y="236220"/>
            <a:ext cx="8756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Learning model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44500" y="1031240"/>
            <a:ext cx="60610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Discriminator D (and classifier C)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196455" y="5570220"/>
            <a:ext cx="4885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framework of Discriminator D</a:t>
            </a:r>
            <a:r>
              <a:rPr lang="en-US" altLang="zh-CN" dirty="0"/>
              <a:t> </a:t>
            </a:r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2035" y="3256915"/>
            <a:ext cx="4493895" cy="21082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31850" y="1553210"/>
            <a:ext cx="35039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Unsupervised mode:</a:t>
            </a:r>
            <a:endParaRPr lang="en-US" altLang="zh-CN" sz="200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40460" y="1951990"/>
            <a:ext cx="1009078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Goal 1: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maximize the score for real samples and minimizing it for fake ones. We achieve this objective by minimizing L</a:t>
            </a:r>
            <a:r>
              <a:rPr lang="en-US" altLang="zh-CN" baseline="30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(D)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, which is defined as follows: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60" y="2693035"/>
            <a:ext cx="5210175" cy="35877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31850" y="3330575"/>
            <a:ext cx="35039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Wingdings" panose="05000000000000000000" charset="0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Supervised mode: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40460" y="3778885"/>
            <a:ext cx="581850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In this mode, discriminator D acts as classifier C to complete a multi-class classification problem.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40460" y="4477385"/>
            <a:ext cx="58902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Goal 2: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C should correctly classify it as class c. We aim to minimize the classifier loss L(C) , which is defined as follows: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460" y="5478145"/>
            <a:ext cx="4850765" cy="4603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1585" y="207203"/>
            <a:ext cx="8756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Learning model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44780" y="1028893"/>
            <a:ext cx="260667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Generator G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173220" y="5504180"/>
            <a:ext cx="40538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framework of Generator G</a:t>
            </a:r>
            <a:r>
              <a:rPr lang="en-US" altLang="zh-CN" dirty="0"/>
              <a:t> </a:t>
            </a:r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823240" y="1631508"/>
            <a:ext cx="10754360" cy="7004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US" altLang="zh-CN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Goal 3: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aims to find the parameterized conditional distribution G(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z,c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,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θ</a:t>
            </a:r>
            <a:r>
              <a:rPr lang="en-US" altLang="zh-CN" baseline="-25000" dirty="0" err="1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g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) that is close to the real distribution p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r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(x). We train G by minimizing loss L(G) expressed as: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1970" y="2600960"/>
            <a:ext cx="6068695" cy="41719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rcRect r="177"/>
          <a:stretch>
            <a:fillRect/>
          </a:stretch>
        </p:blipFill>
        <p:spPr>
          <a:xfrm>
            <a:off x="3576955" y="3358515"/>
            <a:ext cx="5027930" cy="2006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0668" y="207327"/>
            <a:ext cx="698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Experimental setup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6588" y="905068"/>
            <a:ext cx="18942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lvl="0" indent="-28575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>
                <a:sym typeface="+mn-ea"/>
              </a:rPr>
              <a:t>Dataset</a:t>
            </a:r>
            <a:r>
              <a:rPr lang="en-US" altLang="zh-CN" sz="2800">
                <a:sym typeface="+mn-ea"/>
              </a:rPr>
              <a:t>:</a:t>
            </a:r>
            <a:endParaRPr lang="en-US" altLang="zh-CN" sz="2800"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8843" y="1436563"/>
            <a:ext cx="1142492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GPS trajectory dataset: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742950" lvl="1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1.3 billions GPS records from 10000 drivers in Shanghai city, China. 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Road map from OpenStreetMap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8843" y="3228533"/>
            <a:ext cx="11724640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b="1" dirty="0" err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ARNet</a:t>
            </a: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 [1]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  <a:p>
            <a:pPr marL="28575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T2INET [2]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  <a:p>
            <a:pPr marL="28575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Radar-C</a:t>
            </a:r>
            <a:r>
              <a:rPr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only takes the statistic features as input to compute driving style representations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6588" y="2706563"/>
            <a:ext cx="11724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0" indent="-3429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Baseline:</a:t>
            </a:r>
            <a:endParaRPr lang="en-US" altLang="zh-CN" sz="280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8843" y="5030028"/>
            <a:ext cx="4554657" cy="853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Driver number estimation</a:t>
            </a:r>
            <a:endParaRPr lang="en-US" altLang="zh-CN" sz="1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  <a:p>
            <a:pPr marL="285750" indent="-28575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Driver identification</a:t>
            </a:r>
            <a:endParaRPr lang="en-US" altLang="zh-CN" sz="20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26588" y="4590133"/>
            <a:ext cx="117246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0" indent="-3429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/>
              <a:t>B</a:t>
            </a:r>
            <a:r>
              <a:rPr lang="zh-CN" altLang="en-US" sz="2800" dirty="0"/>
              <a:t>enchmark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applications:</a:t>
            </a:r>
            <a:endParaRPr lang="en-US" altLang="zh-CN" sz="2800" dirty="0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0668" y="5983236"/>
            <a:ext cx="8095376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[1] 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Weishan Dong, Ting Yuan, Kai Yang, Changsheng Li, Shilei Zhang: Autoencoder Regularized Network For Driving Style Representation Learning. IJCAI 2017: 1603-1609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l">
              <a:buClrTx/>
              <a:buSzTx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[2] 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Tung </a:t>
            </a:r>
            <a:r>
              <a:rPr sz="1200" dirty="0" err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Kieu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, Bin Yang, </a:t>
            </a:r>
            <a:r>
              <a:rPr sz="1200" dirty="0" err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Chenjuan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 Guo, Christian S. Jensen: Distinguishing Trajectories from Different Drivers using Incompletely Labeled Trajectories. CIKM 2018: 863-872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1069" y="190500"/>
            <a:ext cx="698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Driver number estimation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2275" y="909320"/>
            <a:ext cx="11509375" cy="8655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9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/>
              <a:t>This application aims to estimate the number of drivers from a set of anonymous trajectories.</a:t>
            </a:r>
            <a:endParaRPr lang="zh-CN" altLang="en-US" sz="2800"/>
          </a:p>
        </p:txBody>
      </p:sp>
      <p:sp>
        <p:nvSpPr>
          <p:cNvPr id="7" name="文本框 6"/>
          <p:cNvSpPr txBox="1"/>
          <p:nvPr/>
        </p:nvSpPr>
        <p:spPr>
          <a:xfrm>
            <a:off x="422275" y="1910080"/>
            <a:ext cx="714756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/>
              <a:t>Metrics</a:t>
            </a:r>
            <a:endParaRPr lang="zh-CN" altLang="en-US" sz="2800"/>
          </a:p>
        </p:txBody>
      </p:sp>
      <p:sp>
        <p:nvSpPr>
          <p:cNvPr id="9" name="文本框 8"/>
          <p:cNvSpPr txBox="1"/>
          <p:nvPr/>
        </p:nvSpPr>
        <p:spPr>
          <a:xfrm>
            <a:off x="782955" y="2388235"/>
            <a:ext cx="110680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lang="zh-CN" altLang="en-US" sz="2000" dirty="0">
                <a:sym typeface="+mn-ea"/>
              </a:rPr>
              <a:t>Mean Absolute Error (</a:t>
            </a:r>
            <a:r>
              <a:rPr lang="zh-CN" altLang="en-US" sz="2000" b="1" dirty="0">
                <a:solidFill>
                  <a:srgbClr val="0070C0"/>
                </a:solidFill>
                <a:sym typeface="+mn-ea"/>
              </a:rPr>
              <a:t>MAE</a:t>
            </a:r>
            <a:r>
              <a:rPr lang="zh-CN" altLang="en-US" sz="2000" dirty="0">
                <a:sym typeface="+mn-ea"/>
              </a:rPr>
              <a:t>)</a:t>
            </a:r>
            <a:r>
              <a:rPr lang="en-US" altLang="zh-CN" sz="2000" dirty="0">
                <a:sym typeface="+mn-ea"/>
              </a:rPr>
              <a:t>.</a:t>
            </a:r>
            <a:endParaRPr lang="en-US" altLang="zh-CN" sz="2000" dirty="0"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2955" y="2806065"/>
            <a:ext cx="1071181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buClrTx/>
              <a:buSzTx/>
              <a:buFont typeface="Wingdings" panose="05000000000000000000" charset="0"/>
              <a:buChar char="Ø"/>
            </a:pPr>
            <a:r>
              <a:rPr lang="zh-CN" altLang="en-US" sz="2000" dirty="0"/>
              <a:t>Adjusted Mutual Information </a:t>
            </a:r>
            <a:r>
              <a:rPr lang="zh-CN" altLang="en-US" sz="2000" dirty="0">
                <a:sym typeface="+mn-ea"/>
              </a:rPr>
              <a:t>score</a:t>
            </a:r>
            <a:r>
              <a:rPr lang="zh-CN" altLang="en-US" sz="2000" dirty="0"/>
              <a:t>(</a:t>
            </a:r>
            <a:r>
              <a:rPr lang="zh-CN" altLang="en-US" sz="2000" b="1" dirty="0">
                <a:solidFill>
                  <a:srgbClr val="0070C0"/>
                </a:solidFill>
                <a:sym typeface="+mn-ea"/>
              </a:rPr>
              <a:t>AMI</a:t>
            </a:r>
            <a:r>
              <a:rPr lang="zh-CN" altLang="en-US" sz="2000" dirty="0">
                <a:sym typeface="+mn-ea"/>
              </a:rPr>
              <a:t>)</a:t>
            </a:r>
            <a:r>
              <a:rPr lang="en-US" altLang="zh-CN" sz="2000" dirty="0">
                <a:sym typeface="+mn-ea"/>
              </a:rPr>
              <a:t>.</a:t>
            </a:r>
            <a:r>
              <a:rPr lang="zh-CN" altLang="en-US" sz="2000" dirty="0">
                <a:sym typeface="+mn-ea"/>
              </a:rPr>
              <a:t> </a:t>
            </a:r>
            <a:endParaRPr lang="zh-CN" altLang="en-US" sz="2000" dirty="0">
              <a:sym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608" y="3429000"/>
            <a:ext cx="5608594" cy="296784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962" y="3429000"/>
            <a:ext cx="5531398" cy="297632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82955" y="5947794"/>
            <a:ext cx="4770557" cy="366606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492321" y="5968354"/>
            <a:ext cx="4770557" cy="366606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57175" y="192578"/>
            <a:ext cx="69843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Driver identification</a:t>
            </a:r>
            <a:endParaRPr 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1005" y="2126422"/>
            <a:ext cx="115951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dirty="0"/>
              <a:t>Metrics</a:t>
            </a:r>
            <a:endParaRPr lang="zh-CN" altLang="en-US" sz="2800" dirty="0"/>
          </a:p>
        </p:txBody>
      </p:sp>
      <p:sp>
        <p:nvSpPr>
          <p:cNvPr id="7" name="文本框 6"/>
          <p:cNvSpPr txBox="1"/>
          <p:nvPr/>
        </p:nvSpPr>
        <p:spPr>
          <a:xfrm>
            <a:off x="374650" y="1053590"/>
            <a:ext cx="1159446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dirty="0"/>
              <a:t>The driver identification problem aims to identify the driver of a given unlabeled trajectory.</a:t>
            </a:r>
            <a:endParaRPr lang="zh-CN" altLang="en-US" sz="2800" dirty="0"/>
          </a:p>
        </p:txBody>
      </p:sp>
      <p:sp>
        <p:nvSpPr>
          <p:cNvPr id="9" name="文本框 8"/>
          <p:cNvSpPr txBox="1"/>
          <p:nvPr/>
        </p:nvSpPr>
        <p:spPr>
          <a:xfrm>
            <a:off x="741680" y="2699646"/>
            <a:ext cx="2592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sz="2000" b="1" dirty="0">
                <a:solidFill>
                  <a:srgbClr val="0070C0"/>
                </a:solidFill>
                <a:sym typeface="+mn-ea"/>
              </a:rPr>
              <a:t>Accuracy</a:t>
            </a:r>
            <a:r>
              <a:rPr lang="en-US" sz="2000" b="1" dirty="0">
                <a:solidFill>
                  <a:srgbClr val="0070C0"/>
                </a:solidFill>
                <a:sym typeface="+mn-ea"/>
              </a:rPr>
              <a:t> @ n</a:t>
            </a:r>
            <a:endParaRPr sz="2000" b="1" dirty="0">
              <a:solidFill>
                <a:srgbClr val="0070C0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1675" y="2326584"/>
            <a:ext cx="9094430" cy="348652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184851" y="5766226"/>
            <a:ext cx="4284039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buClrTx/>
              <a:buSzTx/>
              <a:buFontTx/>
            </a:pPr>
            <a:r>
              <a:rPr lang="en-US"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Fig. </a:t>
            </a: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Performance comparisons on Top-n accuracy with the long trajectories.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50374" y="5766226"/>
            <a:ext cx="430847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zh-CN"/>
            </a:defPPr>
            <a:lvl1pPr>
              <a:buClrTx/>
              <a:buSzTx/>
              <a:buFontTx/>
              <a:defRPr sz="1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dirty="0">
                <a:sym typeface="+mn-ea"/>
              </a:rPr>
              <a:t>Fig. </a:t>
            </a:r>
            <a:r>
              <a:rPr lang="en-US" b="0" dirty="0">
                <a:sym typeface="+mn-ea"/>
              </a:rPr>
              <a:t>Performance comparisons on Top-n accuracy with the short trajectories.</a:t>
            </a:r>
            <a:endParaRPr lang="en-US" b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05099" y="271780"/>
            <a:ext cx="40068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Driving style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05099" y="1337230"/>
            <a:ext cx="54375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 is driving style? 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62517" y="2004615"/>
            <a:ext cx="6852683" cy="7997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20000"/>
              </a:lnSpc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</a:rPr>
              <a:t>It is believed that each driver has a distinguishable pattern of driving.</a:t>
            </a:r>
            <a:endParaRPr lang="en-US" altLang="zh-CN" sz="2000" dirty="0">
              <a:latin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5099" y="3584892"/>
            <a:ext cx="808037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Why learning a good driving style representation is useful?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76006" y="4726940"/>
            <a:ext cx="7096369" cy="4072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1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</a:rPr>
              <a:t>Driving assessment,  autonomous driving and so on.</a:t>
            </a:r>
            <a:endParaRPr lang="zh-CN" altLang="en-US" sz="2000" dirty="0">
              <a:latin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63586" y="4298624"/>
            <a:ext cx="3103242" cy="16236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3" name="上下箭头 22"/>
          <p:cNvSpPr/>
          <p:nvPr/>
        </p:nvSpPr>
        <p:spPr>
          <a:xfrm>
            <a:off x="9892285" y="3429000"/>
            <a:ext cx="345576" cy="733941"/>
          </a:xfrm>
          <a:prstGeom prst="upDownArrow">
            <a:avLst/>
          </a:prstGeom>
          <a:noFill/>
          <a:ln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7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586" y="1269108"/>
            <a:ext cx="2976204" cy="20242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47650" y="160751"/>
            <a:ext cx="54762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Conclusion</a:t>
            </a:r>
            <a:endParaRPr 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9427" y="1590675"/>
            <a:ext cx="11193145" cy="43213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514350" indent="-514350" algn="just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800" dirty="0"/>
              <a:t>W</a:t>
            </a:r>
            <a:r>
              <a:rPr sz="2800" dirty="0"/>
              <a:t>e present an adversarial driving style representation learning approach – Radar. </a:t>
            </a:r>
            <a:endParaRPr lang="en-US" sz="2800" dirty="0"/>
          </a:p>
          <a:p>
            <a:pPr marL="514350" indent="-514350" algn="just">
              <a:lnSpc>
                <a:spcPct val="110000"/>
              </a:lnSpc>
              <a:buFont typeface="Wingdings" panose="05000000000000000000" pitchFamily="2" charset="2"/>
              <a:buChar char="ü"/>
            </a:pPr>
            <a:endParaRPr sz="2800" dirty="0"/>
          </a:p>
          <a:p>
            <a:pPr marL="514350" indent="-514350" algn="just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sz="2800" dirty="0"/>
              <a:t>In addition to summarizing statistic features</a:t>
            </a:r>
            <a:r>
              <a:rPr lang="zh-CN" altLang="en-US" sz="2800" dirty="0"/>
              <a:t>，</a:t>
            </a:r>
            <a:r>
              <a:rPr sz="2800" dirty="0"/>
              <a:t>Radar also extracts </a:t>
            </a:r>
            <a:r>
              <a:rPr sz="2800" b="1" dirty="0">
                <a:solidFill>
                  <a:srgbClr val="0070C0"/>
                </a:solidFill>
              </a:rPr>
              <a:t>contextual features </a:t>
            </a:r>
            <a:r>
              <a:rPr sz="2800" dirty="0"/>
              <a:t>from three aspects of road condition</a:t>
            </a:r>
            <a:r>
              <a:rPr lang="en-US" sz="2800" dirty="0"/>
              <a:t>,</a:t>
            </a:r>
            <a:r>
              <a:rPr sz="2800" dirty="0"/>
              <a:t> geographic semantic</a:t>
            </a:r>
            <a:r>
              <a:rPr lang="en-US" sz="2800" dirty="0"/>
              <a:t>,</a:t>
            </a:r>
            <a:r>
              <a:rPr sz="2800" dirty="0"/>
              <a:t> and traffic condition.</a:t>
            </a:r>
            <a:endParaRPr lang="en-US" sz="2800" dirty="0"/>
          </a:p>
          <a:p>
            <a:pPr marL="514350" indent="-514350" algn="just">
              <a:lnSpc>
                <a:spcPct val="110000"/>
              </a:lnSpc>
              <a:buFont typeface="Wingdings" panose="05000000000000000000" pitchFamily="2" charset="2"/>
              <a:buChar char="ü"/>
            </a:pPr>
            <a:endParaRPr sz="2800" dirty="0"/>
          </a:p>
          <a:p>
            <a:pPr marL="514350" indent="-514350" algn="just"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zh-CN" altLang="en-US" sz="2800" dirty="0"/>
              <a:t>Radar outperforms state-of-the-art approaches on two benchmark applications.</a:t>
            </a:r>
            <a:endParaRPr lang="zh-CN" altLang="en-US" sz="2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grpSp>
        <p:nvGrpSpPr>
          <p:cNvPr id="14" name="组合 13"/>
          <p:cNvGrpSpPr>
            <a:grpSpLocks noChangeAspect="1"/>
          </p:cNvGrpSpPr>
          <p:nvPr/>
        </p:nvGrpSpPr>
        <p:grpSpPr>
          <a:xfrm>
            <a:off x="3050540" y="890905"/>
            <a:ext cx="6091306" cy="5076000"/>
            <a:chOff x="3957" y="640"/>
            <a:chExt cx="11285" cy="9404"/>
          </a:xfrm>
        </p:grpSpPr>
        <p:pic>
          <p:nvPicPr>
            <p:cNvPr id="18" name="图片 17" descr="图片包含 游戏机, 物体, 钟表&#10;&#10;描述已自动生成"/>
            <p:cNvPicPr>
              <a:picLocks noChangeAspect="1"/>
            </p:cNvPicPr>
            <p:nvPr/>
          </p:nvPicPr>
          <p:blipFill>
            <a:blip r:embed="rId1" cstate="email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p:blipFill>
          <p:spPr>
            <a:xfrm>
              <a:off x="3957" y="640"/>
              <a:ext cx="11285" cy="9404"/>
            </a:xfrm>
            <a:custGeom>
              <a:avLst/>
              <a:gdLst>
                <a:gd name="connsiteX0" fmla="*/ 2694768 w 7166084"/>
                <a:gd name="connsiteY0" fmla="*/ 759238 h 5971737"/>
                <a:gd name="connsiteX1" fmla="*/ 2694768 w 7166084"/>
                <a:gd name="connsiteY1" fmla="*/ 1413750 h 5971737"/>
                <a:gd name="connsiteX2" fmla="*/ 4645488 w 7166084"/>
                <a:gd name="connsiteY2" fmla="*/ 1413750 h 5971737"/>
                <a:gd name="connsiteX3" fmla="*/ 4645488 w 7166084"/>
                <a:gd name="connsiteY3" fmla="*/ 759238 h 5971737"/>
                <a:gd name="connsiteX4" fmla="*/ 0 w 7166084"/>
                <a:gd name="connsiteY4" fmla="*/ 0 h 5971737"/>
                <a:gd name="connsiteX5" fmla="*/ 7166084 w 7166084"/>
                <a:gd name="connsiteY5" fmla="*/ 0 h 5971737"/>
                <a:gd name="connsiteX6" fmla="*/ 7166084 w 7166084"/>
                <a:gd name="connsiteY6" fmla="*/ 5971737 h 5971737"/>
                <a:gd name="connsiteX7" fmla="*/ 0 w 7166084"/>
                <a:gd name="connsiteY7" fmla="*/ 5971737 h 597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6084" h="5971737">
                  <a:moveTo>
                    <a:pt x="2694768" y="759238"/>
                  </a:moveTo>
                  <a:lnTo>
                    <a:pt x="2694768" y="1413750"/>
                  </a:lnTo>
                  <a:lnTo>
                    <a:pt x="4645488" y="1413750"/>
                  </a:lnTo>
                  <a:lnTo>
                    <a:pt x="4645488" y="759238"/>
                  </a:lnTo>
                  <a:close/>
                  <a:moveTo>
                    <a:pt x="0" y="0"/>
                  </a:moveTo>
                  <a:lnTo>
                    <a:pt x="7166084" y="0"/>
                  </a:lnTo>
                  <a:lnTo>
                    <a:pt x="7166084" y="5971737"/>
                  </a:lnTo>
                  <a:lnTo>
                    <a:pt x="0" y="5971737"/>
                  </a:lnTo>
                  <a:close/>
                </a:path>
              </a:pathLst>
            </a:custGeom>
          </p:spPr>
        </p:pic>
        <p:sp>
          <p:nvSpPr>
            <p:cNvPr id="19" name="文本框 18"/>
            <p:cNvSpPr txBox="1"/>
            <p:nvPr/>
          </p:nvSpPr>
          <p:spPr>
            <a:xfrm>
              <a:off x="8298" y="1513"/>
              <a:ext cx="3330" cy="1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dirty="0">
                  <a:solidFill>
                    <a:srgbClr val="6B9BB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2021</a:t>
              </a:r>
              <a:endParaRPr lang="en-US" altLang="zh-CN" sz="5400" dirty="0">
                <a:solidFill>
                  <a:srgbClr val="6B9BB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707" y="4398"/>
              <a:ext cx="5947" cy="1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L" panose="00020600040101010101" pitchFamily="18" charset="-122"/>
                </a:rPr>
                <a:t>Thank   You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  <a:cs typeface="阿里巴巴普惠体 L" panose="00020600040101010101" pitchFamily="18" charset="-122"/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12962" y="3909"/>
              <a:ext cx="618" cy="10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13378" y="3322"/>
              <a:ext cx="684" cy="11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H="1">
              <a:off x="5312" y="5450"/>
              <a:ext cx="946" cy="15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5929" y="5125"/>
              <a:ext cx="684" cy="11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-5715" y="0"/>
            <a:ext cx="1681480" cy="4749800"/>
            <a:chOff x="-9" y="0"/>
            <a:chExt cx="2648" cy="748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751" y="1153"/>
              <a:ext cx="938" cy="1801"/>
            </a:xfrm>
            <a:prstGeom prst="line">
              <a:avLst/>
            </a:prstGeom>
            <a:ln>
              <a:solidFill>
                <a:srgbClr val="9207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直角三角形 4"/>
            <p:cNvSpPr/>
            <p:nvPr/>
          </p:nvSpPr>
          <p:spPr>
            <a:xfrm>
              <a:off x="-9" y="0"/>
              <a:ext cx="2648" cy="5584"/>
            </a:xfrm>
            <a:prstGeom prst="rtTriangle">
              <a:avLst/>
            </a:prstGeom>
            <a:solidFill>
              <a:srgbClr val="9207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1205" y="2255"/>
              <a:ext cx="589" cy="113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等腰三角形 7"/>
            <p:cNvSpPr/>
            <p:nvPr/>
          </p:nvSpPr>
          <p:spPr>
            <a:xfrm rot="10800000" flipV="1">
              <a:off x="-4" y="5596"/>
              <a:ext cx="1711" cy="1884"/>
            </a:xfrm>
            <a:prstGeom prst="triangle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flipV="1">
              <a:off x="-4" y="3713"/>
              <a:ext cx="1706" cy="1884"/>
            </a:xfrm>
            <a:prstGeom prst="triangle">
              <a:avLst>
                <a:gd name="adj" fmla="val 50000"/>
              </a:avLst>
            </a:prstGeom>
            <a:solidFill>
              <a:schemeClr val="bg2">
                <a:lumMod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>
              <a:off x="-9" y="3719"/>
              <a:ext cx="850" cy="1878"/>
            </a:xfrm>
            <a:prstGeom prst="rtTriangle">
              <a:avLst/>
            </a:prstGeom>
            <a:gradFill>
              <a:gsLst>
                <a:gs pos="0">
                  <a:srgbClr val="7B32B2"/>
                </a:gs>
                <a:gs pos="100000">
                  <a:srgbClr val="401A5D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1" name="图片 10" descr="szu-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05" y="106680"/>
            <a:ext cx="3371850" cy="12896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5245" y="243409"/>
            <a:ext cx="8877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Existing </a:t>
            </a:r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works</a:t>
            </a:r>
            <a:endParaRPr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2440" y="1139701"/>
            <a:ext cx="62776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Exploiting multiple sensors data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26000" y="2367484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	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72440" y="5187315"/>
            <a:ext cx="1138809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Deficiencies: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Difficulty in collecting data and extra devices are expensive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4555" y="1779474"/>
            <a:ext cx="2800985" cy="2492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7545" y="2735784"/>
            <a:ext cx="3096895" cy="2145030"/>
          </a:xfrm>
          <a:prstGeom prst="rect">
            <a:avLst/>
          </a:prstGeom>
        </p:spPr>
      </p:pic>
      <p:pic>
        <p:nvPicPr>
          <p:cNvPr id="8" name="图片 7" descr="6d08179de5c9b84a8af41ba53d604813"/>
          <p:cNvPicPr>
            <a:picLocks noChangeAspect="1"/>
          </p:cNvPicPr>
          <p:nvPr/>
        </p:nvPicPr>
        <p:blipFill>
          <a:blip r:embed="rId3"/>
          <a:srcRect l="4765" t="13764" r="13019" b="10414"/>
          <a:stretch>
            <a:fillRect/>
          </a:stretch>
        </p:blipFill>
        <p:spPr>
          <a:xfrm>
            <a:off x="1136015" y="2554809"/>
            <a:ext cx="2903220" cy="23856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67146" y="226800"/>
            <a:ext cx="8877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Existing </a:t>
            </a:r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works</a:t>
            </a:r>
            <a:endParaRPr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12281" y="1294841"/>
            <a:ext cx="1773555" cy="47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9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ARNet</a:t>
            </a:r>
            <a:r>
              <a:rPr lang="en-US" altLang="zh-CN" sz="2200" b="1" dirty="0">
                <a:latin typeface="+mj-lt"/>
                <a:ea typeface="+mj-ea"/>
                <a:cs typeface="+mj-cs"/>
                <a:sym typeface="+mn-ea"/>
              </a:rPr>
              <a:t> </a:t>
            </a:r>
            <a:endParaRPr lang="en-US" altLang="zh-CN" sz="2200" b="1" dirty="0"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7146" y="5678065"/>
            <a:ext cx="8985244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[1] 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Weishan Dong, Ting Yuan, Kai Yang, Changsheng Li, Shilei Zhang: Autoencoder Regularized Network For Driving Style Representation Learning. IJCAI 2017: 1603-1609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l">
              <a:buClrTx/>
              <a:buSzTx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[2] </a:t>
            </a: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Tung 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Kieu</a:t>
            </a: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, Bin Yang, 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Chenjuan</a:t>
            </a: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 Guo, Christian S. Jensen: Distinguishing Trajectories from Different Drivers using Incompletely Labeled Trajectories. CIKM 2018: 863-872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46291" y="1804746"/>
            <a:ext cx="1114933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</a:rPr>
              <a:t>Dong et al. [2017]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propose an autoencoder regularized neural network for driving style representation learning, </a:t>
            </a:r>
            <a:r>
              <a:rPr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merely from raw GPS data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.</a:t>
            </a:r>
            <a:endParaRPr lang="en-US" altLang="zh-CN" sz="2000" dirty="0">
              <a:latin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12916" y="2745181"/>
            <a:ext cx="23983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T2INet </a:t>
            </a:r>
            <a:endParaRPr lang="en-US" altLang="zh-CN" sz="2200" b="1" dirty="0"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46291" y="3330651"/>
            <a:ext cx="11377930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US" altLang="zh-CN" sz="2000" dirty="0" err="1">
                <a:latin typeface="+mn-ea"/>
                <a:sym typeface="+mn-ea"/>
              </a:rPr>
              <a:t>Kieu</a:t>
            </a:r>
            <a:r>
              <a:rPr lang="en-US" altLang="zh-CN" sz="2000" dirty="0">
                <a:latin typeface="+mn-ea"/>
                <a:sym typeface="+mn-ea"/>
              </a:rPr>
              <a:t> et al. [2018]</a:t>
            </a:r>
            <a:r>
              <a:rPr lang="en-US" altLang="zh-CN" sz="2000" dirty="0">
                <a:latin typeface="+mn-ea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represents a GPS trajectory as the multi-channel images that capture </a:t>
            </a:r>
            <a:r>
              <a:rPr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both geographic and driving behavior features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rPr>
              <a:t>using a sequence of convolution layers.</a:t>
            </a:r>
            <a:endParaRPr lang="en-US" altLang="zh-CN" sz="2000" dirty="0">
              <a:latin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2916" y="4382846"/>
            <a:ext cx="113258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Deficiency: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Did not consider driving context information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41724" y="243562"/>
            <a:ext cx="58896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Motivation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207" y="1172210"/>
            <a:ext cx="11579225" cy="5651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</a:rPr>
              <a:t>Motivation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54007" y="1737360"/>
            <a:ext cx="11038205" cy="1691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  <a:sym typeface="+mn-ea"/>
              </a:rPr>
              <a:t>The driving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context</a:t>
            </a:r>
            <a:r>
              <a:rPr lang="en-US" altLang="zh-CN" sz="2000" dirty="0">
                <a:latin typeface="+mn-ea"/>
                <a:sym typeface="+mn-ea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information </a:t>
            </a:r>
            <a:r>
              <a:rPr lang="en-US" altLang="zh-CN" sz="2000" dirty="0">
                <a:latin typeface="+mn-ea"/>
                <a:sym typeface="+mn-ea"/>
              </a:rPr>
              <a:t>affects the driver's driving activities. Thus, we not only use GPS data to represent the driver's steering and speed control, but also employ </a:t>
            </a:r>
            <a:r>
              <a:rPr lang="en-US" altLang="zh-CN" sz="2000" b="1" dirty="0">
                <a:solidFill>
                  <a:srgbClr val="92073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multi-source data</a:t>
            </a:r>
            <a:r>
              <a:rPr lang="en-US" altLang="zh-CN" sz="2000" dirty="0">
                <a:latin typeface="+mn-ea"/>
                <a:sym typeface="+mn-ea"/>
              </a:rPr>
              <a:t> as input to represent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driving </a:t>
            </a:r>
            <a:r>
              <a:rPr lang="en-US" altLang="zh-CN" sz="20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context information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e.g., road condition, geo</a:t>
            </a:r>
            <a:r>
              <a:rPr lang="en-US" altLang="zh-CN" sz="2000" dirty="0">
                <a:latin typeface="+mn-ea"/>
              </a:rPr>
              <a:t>graphic semantic, and traffic condition.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7110" y="4283710"/>
            <a:ext cx="2477135" cy="1393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1076" t="2916" r="1794" b="4142"/>
          <a:stretch>
            <a:fillRect/>
          </a:stretch>
        </p:blipFill>
        <p:spPr>
          <a:xfrm>
            <a:off x="6446520" y="4268470"/>
            <a:ext cx="2455545" cy="14243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9" name="直接箭头连接符 28"/>
          <p:cNvCxnSpPr/>
          <p:nvPr/>
        </p:nvCxnSpPr>
        <p:spPr>
          <a:xfrm flipV="1">
            <a:off x="4995545" y="5078730"/>
            <a:ext cx="1260000" cy="3810"/>
          </a:xfrm>
          <a:prstGeom prst="straightConnector1">
            <a:avLst/>
          </a:prstGeom>
          <a:ln w="19050">
            <a:headEnd type="triangl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049520" y="4741545"/>
            <a:ext cx="1259205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 b="1">
                <a:solidFill>
                  <a:srgbClr val="0070C0"/>
                </a:solidFill>
              </a:rPr>
              <a:t>Compared</a:t>
            </a:r>
            <a:endParaRPr lang="zh-CN" altLang="en-US" sz="1600" b="1">
              <a:solidFill>
                <a:srgbClr val="0070C0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8985250" y="3660140"/>
            <a:ext cx="1447800" cy="401320"/>
            <a:chOff x="14150" y="5764"/>
            <a:chExt cx="2280" cy="632"/>
          </a:xfrm>
        </p:grpSpPr>
        <p:sp>
          <p:nvSpPr>
            <p:cNvPr id="67" name="圆角矩形标注 66"/>
            <p:cNvSpPr/>
            <p:nvPr/>
          </p:nvSpPr>
          <p:spPr>
            <a:xfrm flipV="1">
              <a:off x="14150" y="5764"/>
              <a:ext cx="2281" cy="633"/>
            </a:xfrm>
            <a:prstGeom prst="wedgeRoundRectCallout">
              <a:avLst>
                <a:gd name="adj1" fmla="val -49956"/>
                <a:gd name="adj2" fmla="val -110189"/>
                <a:gd name="adj3" fmla="val 16667"/>
              </a:avLst>
            </a:prstGeom>
            <a:ln>
              <a:solidFill>
                <a:schemeClr val="accent1">
                  <a:lumMod val="50000"/>
                </a:schemeClr>
              </a:solidFill>
            </a:ln>
            <a:effectLst>
              <a:outerShdw blurRad="50800" dist="889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p>
              <a:pPr algn="ctr"/>
              <a:endParaRPr lang="en-US" altLang="zh-CN" b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4195" y="5815"/>
              <a:ext cx="2192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>
                <a:buClrTx/>
                <a:buSzTx/>
                <a:buFontTx/>
              </a:pPr>
              <a:r>
                <a:rPr lang="en-US" altLang="zh-CN" sz="1600" b="1">
                  <a:solidFill>
                    <a:srgbClr val="0070C0"/>
                  </a:solidFill>
                </a:rPr>
                <a:t>M</a:t>
              </a:r>
              <a:r>
                <a:rPr lang="zh-CN" altLang="en-US" sz="1600" b="1">
                  <a:solidFill>
                    <a:srgbClr val="0070C0"/>
                  </a:solidFill>
                </a:rPr>
                <a:t>ore careful</a:t>
              </a:r>
              <a:endParaRPr lang="zh-CN" altLang="en-US" sz="1600" b="1">
                <a:solidFill>
                  <a:srgbClr val="0070C0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87032" y="225107"/>
            <a:ext cx="88779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Problem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s</a:t>
            </a:r>
            <a:r>
              <a:rPr 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tatement</a:t>
            </a:r>
            <a:endParaRPr 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826000" y="2275205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	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9745" y="1311689"/>
            <a:ext cx="11002010" cy="15563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52170" y="3831590"/>
            <a:ext cx="11579225" cy="891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  <a:sym typeface="+mn-ea"/>
              </a:rPr>
              <a:t>Data sparsity</a:t>
            </a:r>
            <a:endParaRPr lang="en-US" altLang="zh-CN" sz="2800" dirty="0">
              <a:latin typeface="+mn-ea"/>
              <a:cs typeface="+mn-ea"/>
              <a:sym typeface="+mn-ea"/>
            </a:endParaRPr>
          </a:p>
          <a:p>
            <a:pPr marL="342900" indent="-342900" algn="l">
              <a:lnSpc>
                <a:spcPct val="13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 dirty="0">
                <a:latin typeface="+mn-ea"/>
                <a:sym typeface="+mn-ea"/>
              </a:rPr>
              <a:t>Balanced integration of features from GPS data and contextual information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9745" y="3274695"/>
            <a:ext cx="2462530" cy="5651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l">
              <a:lnSpc>
                <a:spcPct val="11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Challenges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84557" y="218757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Our proposal: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Radar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b="13366"/>
          <a:stretch>
            <a:fillRect/>
          </a:stretch>
        </p:blipFill>
        <p:spPr>
          <a:xfrm>
            <a:off x="926090" y="2687893"/>
            <a:ext cx="10571265" cy="3179507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27585" y="1390376"/>
            <a:ext cx="10545883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00000"/>
              </a:lnSpc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 present </a:t>
            </a:r>
            <a:r>
              <a:rPr lang="en-US" altLang="zh-CN" sz="2800" b="1" i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Radar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 adve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rial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riving style represent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tion lea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ning approach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40652" y="229235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GPS data transformation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8375" y="1991360"/>
            <a:ext cx="103282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>
                <a:latin typeface="+mn-ea"/>
                <a:cs typeface="+mn-ea"/>
                <a:sym typeface="+mn-ea"/>
              </a:rPr>
              <a:t>Basic features：speed norm, acceleration norm,  and angular speed...</a:t>
            </a:r>
            <a:endParaRPr lang="en-US" altLang="zh-CN" sz="2000">
              <a:latin typeface="+mn-ea"/>
              <a:cs typeface="+mn-ea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8375" y="2451735"/>
            <a:ext cx="1045527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lnSpc>
                <a:spcPct val="120000"/>
              </a:lnSpc>
              <a:buClrTx/>
              <a:buSzTx/>
              <a:buFont typeface="Wingdings" panose="05000000000000000000" charset="0"/>
              <a:buChar char="Ø"/>
            </a:pPr>
            <a:r>
              <a:rPr lang="en-US" altLang="zh-CN" sz="2000">
                <a:latin typeface="+mn-ea"/>
                <a:cs typeface="+mn-ea"/>
                <a:sym typeface="+mn-ea"/>
              </a:rPr>
              <a:t>Seven statistics：mean, minimum, maximum, 25%, 50% and 75% quartiles, and standard deviation</a:t>
            </a:r>
            <a:endParaRPr lang="en-US" altLang="zh-CN" sz="2000">
              <a:latin typeface="+mn-ea"/>
              <a:cs typeface="+mn-ea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64020" y="5817870"/>
            <a:ext cx="42697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Statistical feature generation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43610" y="5817870"/>
            <a:ext cx="4304383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Sliding time windows generation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1757680" y="3902710"/>
            <a:ext cx="3108960" cy="1550670"/>
            <a:chOff x="2768" y="6146"/>
            <a:chExt cx="4896" cy="2442"/>
          </a:xfrm>
        </p:grpSpPr>
        <p:sp>
          <p:nvSpPr>
            <p:cNvPr id="13" name="椭圆 12"/>
            <p:cNvSpPr/>
            <p:nvPr/>
          </p:nvSpPr>
          <p:spPr>
            <a:xfrm>
              <a:off x="3710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4110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510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4916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5319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5759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6160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002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7408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2891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294" y="7154"/>
              <a:ext cx="256" cy="256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2768" y="6844"/>
              <a:ext cx="1308" cy="876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3584" y="6989"/>
              <a:ext cx="1308" cy="876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4399" y="6844"/>
              <a:ext cx="1308" cy="876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233" y="6989"/>
              <a:ext cx="1308" cy="876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416" y="6964"/>
              <a:ext cx="714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>
                  <a:latin typeface="楷体" panose="02010609060101010101" charset="-122"/>
                  <a:ea typeface="楷体" panose="02010609060101010101" charset="-122"/>
                </a:rPr>
                <a:t>...</a:t>
              </a:r>
              <a:endParaRPr lang="en-US" altLang="zh-CN" sz="1400" b="1">
                <a:latin typeface="楷体" panose="02010609060101010101" charset="-122"/>
                <a:ea typeface="楷体" panose="02010609060101010101" charset="-122"/>
              </a:endParaRPr>
            </a:p>
          </p:txBody>
        </p:sp>
        <p:cxnSp>
          <p:nvCxnSpPr>
            <p:cNvPr id="18" name="直接箭头连接符 17"/>
            <p:cNvCxnSpPr>
              <a:stCxn id="31" idx="0"/>
            </p:cNvCxnSpPr>
            <p:nvPr/>
          </p:nvCxnSpPr>
          <p:spPr>
            <a:xfrm flipH="1" flipV="1">
              <a:off x="3413" y="6642"/>
              <a:ext cx="9" cy="215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3147" y="6146"/>
              <a:ext cx="6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r>
                <a:rPr lang="en-US" altLang="zh-CN" sz="1400" baseline="-2500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1400" baseline="-25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966" y="8106"/>
              <a:ext cx="616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r>
                <a:rPr lang="en-US" altLang="zh-CN" sz="1400" baseline="-2500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1400" baseline="-25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0" name="直接箭头连接符 39"/>
            <p:cNvCxnSpPr/>
            <p:nvPr/>
          </p:nvCxnSpPr>
          <p:spPr>
            <a:xfrm flipH="1" flipV="1">
              <a:off x="5049" y="6629"/>
              <a:ext cx="9" cy="215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文本框 40"/>
            <p:cNvSpPr txBox="1"/>
            <p:nvPr/>
          </p:nvSpPr>
          <p:spPr>
            <a:xfrm>
              <a:off x="4726" y="6146"/>
              <a:ext cx="636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r>
                <a:rPr lang="en-US" altLang="zh-CN" sz="1400" baseline="-2500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1400" baseline="-25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2" name="直接箭头连接符 41"/>
            <p:cNvCxnSpPr/>
            <p:nvPr/>
          </p:nvCxnSpPr>
          <p:spPr>
            <a:xfrm>
              <a:off x="4233" y="7891"/>
              <a:ext cx="11" cy="215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5575" y="8093"/>
              <a:ext cx="616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w</a:t>
              </a:r>
              <a:r>
                <a:rPr lang="en-US" altLang="zh-CN" sz="1400" baseline="-2500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1400" baseline="-25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4" name="直接箭头连接符 43"/>
            <p:cNvCxnSpPr/>
            <p:nvPr/>
          </p:nvCxnSpPr>
          <p:spPr>
            <a:xfrm>
              <a:off x="5834" y="7878"/>
              <a:ext cx="11" cy="215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7216775" y="3436620"/>
            <a:ext cx="2908935" cy="2155825"/>
            <a:chOff x="11365" y="5412"/>
            <a:chExt cx="4581" cy="3395"/>
          </a:xfrm>
        </p:grpSpPr>
        <p:sp>
          <p:nvSpPr>
            <p:cNvPr id="79" name="椭圆 78"/>
            <p:cNvSpPr/>
            <p:nvPr/>
          </p:nvSpPr>
          <p:spPr>
            <a:xfrm>
              <a:off x="11908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2138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12369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602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2835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088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13319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11436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11668" y="5586"/>
              <a:ext cx="147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/>
            <p:cNvSpPr/>
            <p:nvPr/>
          </p:nvSpPr>
          <p:spPr>
            <a:xfrm>
              <a:off x="11365" y="5412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90"/>
            <p:cNvSpPr/>
            <p:nvPr/>
          </p:nvSpPr>
          <p:spPr>
            <a:xfrm>
              <a:off x="11835" y="5493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矩形 91"/>
            <p:cNvSpPr/>
            <p:nvPr/>
          </p:nvSpPr>
          <p:spPr>
            <a:xfrm>
              <a:off x="12305" y="5412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矩形 92"/>
            <p:cNvSpPr/>
            <p:nvPr/>
          </p:nvSpPr>
          <p:spPr>
            <a:xfrm>
              <a:off x="12785" y="5493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3397" y="5435"/>
              <a:ext cx="55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b="1">
                  <a:latin typeface="楷体" panose="02010609060101010101" charset="-122"/>
                  <a:ea typeface="楷体" panose="02010609060101010101" charset="-122"/>
                </a:rPr>
                <a:t>...</a:t>
              </a:r>
              <a:endParaRPr lang="en-US" altLang="zh-CN" sz="800" b="1">
                <a:latin typeface="楷体" panose="02010609060101010101" charset="-122"/>
                <a:ea typeface="楷体" panose="02010609060101010101" charset="-122"/>
              </a:endParaRPr>
            </a:p>
          </p:txBody>
        </p:sp>
        <p:cxnSp>
          <p:nvCxnSpPr>
            <p:cNvPr id="103" name="直接箭头连接符 102"/>
            <p:cNvCxnSpPr/>
            <p:nvPr/>
          </p:nvCxnSpPr>
          <p:spPr>
            <a:xfrm>
              <a:off x="11662" y="5944"/>
              <a:ext cx="6" cy="121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6" name="矩形 105"/>
            <p:cNvSpPr/>
            <p:nvPr/>
          </p:nvSpPr>
          <p:spPr>
            <a:xfrm>
              <a:off x="11365" y="6170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0" name="直接箭头连接符 99"/>
            <p:cNvCxnSpPr/>
            <p:nvPr/>
          </p:nvCxnSpPr>
          <p:spPr>
            <a:xfrm>
              <a:off x="12209" y="6000"/>
              <a:ext cx="6" cy="287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7" name="矩形 106"/>
            <p:cNvSpPr/>
            <p:nvPr/>
          </p:nvSpPr>
          <p:spPr>
            <a:xfrm>
              <a:off x="11480" y="6282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4" name="直接箭头连接符 103"/>
            <p:cNvCxnSpPr/>
            <p:nvPr/>
          </p:nvCxnSpPr>
          <p:spPr>
            <a:xfrm>
              <a:off x="12692" y="5908"/>
              <a:ext cx="6" cy="478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8" name="矩形 107"/>
            <p:cNvSpPr/>
            <p:nvPr/>
          </p:nvSpPr>
          <p:spPr>
            <a:xfrm>
              <a:off x="11595" y="6395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矩形 108"/>
            <p:cNvSpPr/>
            <p:nvPr/>
          </p:nvSpPr>
          <p:spPr>
            <a:xfrm>
              <a:off x="11711" y="6507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2" name="直接箭头连接符 101"/>
            <p:cNvCxnSpPr/>
            <p:nvPr/>
          </p:nvCxnSpPr>
          <p:spPr>
            <a:xfrm>
              <a:off x="13138" y="5986"/>
              <a:ext cx="6" cy="510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矩形 109"/>
            <p:cNvSpPr/>
            <p:nvPr/>
          </p:nvSpPr>
          <p:spPr>
            <a:xfrm>
              <a:off x="12982" y="6690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矩形 111"/>
            <p:cNvSpPr/>
            <p:nvPr/>
          </p:nvSpPr>
          <p:spPr>
            <a:xfrm>
              <a:off x="13138" y="6690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矩形 112"/>
            <p:cNvSpPr/>
            <p:nvPr/>
          </p:nvSpPr>
          <p:spPr>
            <a:xfrm>
              <a:off x="13282" y="6690"/>
              <a:ext cx="2167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矩形 113"/>
            <p:cNvSpPr/>
            <p:nvPr/>
          </p:nvSpPr>
          <p:spPr>
            <a:xfrm>
              <a:off x="13422" y="6690"/>
              <a:ext cx="2522" cy="34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14305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14535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14766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15000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15232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15485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15716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13833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14065" y="5589"/>
              <a:ext cx="148" cy="1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3762" y="5415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矩形 127"/>
            <p:cNvSpPr/>
            <p:nvPr/>
          </p:nvSpPr>
          <p:spPr>
            <a:xfrm>
              <a:off x="14232" y="5497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矩形 128"/>
            <p:cNvSpPr/>
            <p:nvPr/>
          </p:nvSpPr>
          <p:spPr>
            <a:xfrm>
              <a:off x="14702" y="5415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15182" y="5497"/>
              <a:ext cx="754" cy="492"/>
            </a:xfrm>
            <a:prstGeom prst="rect">
              <a:avLst/>
            </a:prstGeom>
            <a:noFill/>
            <a:ln w="12700" cmpd="sng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0" name="直接箭头连接符 139"/>
            <p:cNvCxnSpPr>
              <a:stCxn id="127" idx="2"/>
            </p:cNvCxnSpPr>
            <p:nvPr/>
          </p:nvCxnSpPr>
          <p:spPr>
            <a:xfrm>
              <a:off x="14139" y="5907"/>
              <a:ext cx="6" cy="764"/>
            </a:xfrm>
            <a:prstGeom prst="straightConnector1">
              <a:avLst/>
            </a:prstGeom>
            <a:ln>
              <a:prstDash val="dash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直接箭头连接符 140"/>
            <p:cNvCxnSpPr/>
            <p:nvPr/>
          </p:nvCxnSpPr>
          <p:spPr>
            <a:xfrm>
              <a:off x="15076" y="5908"/>
              <a:ext cx="6" cy="764"/>
            </a:xfrm>
            <a:prstGeom prst="straightConnector1">
              <a:avLst/>
            </a:prstGeom>
            <a:ln>
              <a:prstDash val="dash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直接箭头连接符 141"/>
            <p:cNvCxnSpPr/>
            <p:nvPr/>
          </p:nvCxnSpPr>
          <p:spPr>
            <a:xfrm>
              <a:off x="14605" y="6006"/>
              <a:ext cx="6" cy="669"/>
            </a:xfrm>
            <a:prstGeom prst="straightConnector1">
              <a:avLst/>
            </a:prstGeom>
            <a:ln>
              <a:prstDash val="dash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接箭头连接符 142"/>
            <p:cNvCxnSpPr/>
            <p:nvPr/>
          </p:nvCxnSpPr>
          <p:spPr>
            <a:xfrm>
              <a:off x="15555" y="6021"/>
              <a:ext cx="6" cy="669"/>
            </a:xfrm>
            <a:prstGeom prst="straightConnector1">
              <a:avLst/>
            </a:prstGeom>
            <a:ln>
              <a:prstDash val="dash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4" name="文本框 143"/>
            <p:cNvSpPr txBox="1"/>
            <p:nvPr/>
          </p:nvSpPr>
          <p:spPr>
            <a:xfrm>
              <a:off x="14286" y="6690"/>
              <a:ext cx="1660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basic features</a:t>
              </a:r>
              <a:endPara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矩形 144"/>
            <p:cNvSpPr/>
            <p:nvPr/>
          </p:nvSpPr>
          <p:spPr>
            <a:xfrm>
              <a:off x="12982" y="7557"/>
              <a:ext cx="2963" cy="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6" name="直接箭头连接符 145"/>
            <p:cNvCxnSpPr/>
            <p:nvPr/>
          </p:nvCxnSpPr>
          <p:spPr>
            <a:xfrm>
              <a:off x="13066" y="7042"/>
              <a:ext cx="0" cy="508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7" name="文本框 146"/>
            <p:cNvSpPr txBox="1"/>
            <p:nvPr/>
          </p:nvSpPr>
          <p:spPr>
            <a:xfrm>
              <a:off x="14605" y="8095"/>
              <a:ext cx="1189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altLang="zh-CN" sz="100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statistical features</a:t>
              </a:r>
              <a:endPara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48" name="矩形 147"/>
            <p:cNvSpPr/>
            <p:nvPr/>
          </p:nvSpPr>
          <p:spPr>
            <a:xfrm>
              <a:off x="13144" y="7557"/>
              <a:ext cx="2800" cy="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矩形 148"/>
            <p:cNvSpPr/>
            <p:nvPr/>
          </p:nvSpPr>
          <p:spPr>
            <a:xfrm>
              <a:off x="13282" y="7557"/>
              <a:ext cx="2663" cy="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矩形 149"/>
            <p:cNvSpPr/>
            <p:nvPr/>
          </p:nvSpPr>
          <p:spPr>
            <a:xfrm>
              <a:off x="13422" y="7557"/>
              <a:ext cx="2523" cy="12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51" name="直接箭头连接符 150"/>
            <p:cNvCxnSpPr/>
            <p:nvPr/>
          </p:nvCxnSpPr>
          <p:spPr>
            <a:xfrm>
              <a:off x="13221" y="7042"/>
              <a:ext cx="0" cy="508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直接箭头连接符 151"/>
            <p:cNvCxnSpPr/>
            <p:nvPr/>
          </p:nvCxnSpPr>
          <p:spPr>
            <a:xfrm>
              <a:off x="13357" y="7046"/>
              <a:ext cx="0" cy="508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>
              <a:off x="11644" y="7254"/>
              <a:ext cx="1048" cy="97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直接连接符 155"/>
            <p:cNvCxnSpPr/>
            <p:nvPr/>
          </p:nvCxnSpPr>
          <p:spPr>
            <a:xfrm flipV="1">
              <a:off x="13762" y="7297"/>
              <a:ext cx="1631" cy="7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509905" y="949325"/>
            <a:ext cx="1158430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Deriving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statistic features to represent </a:t>
            </a:r>
            <a:r>
              <a:rPr lang="en-US" altLang="zh-CN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driver's habits of steering and speed control</a:t>
            </a:r>
            <a:endParaRPr lang="en-US" altLang="zh-CN" sz="28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920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 flipH="1">
            <a:off x="7900035" y="0"/>
            <a:ext cx="4292081" cy="905068"/>
          </a:xfrm>
          <a:prstGeom prst="triangle">
            <a:avLst>
              <a:gd name="adj" fmla="val 0"/>
            </a:avLst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59391" y="160751"/>
            <a:ext cx="71901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M" panose="00020600040101010101" pitchFamily="18" charset="-122"/>
                <a:sym typeface="+mn-ea"/>
              </a:rPr>
              <a:t>Driving context representation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阿里巴巴普惠体 M" panose="00020600040101010101" pitchFamily="18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4125" y="2132813"/>
            <a:ext cx="6841722" cy="3591711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2524125" y="5872480"/>
            <a:ext cx="714438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Fig.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The framework of driving context representation module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7995" y="935990"/>
            <a:ext cx="1163955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 particularly consider the three contexts of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road conditions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geographic semantic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and </a:t>
            </a:r>
            <a:r>
              <a:rPr lang="en-US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traffic conditions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.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 cmpd="sng">
          <a:solidFill>
            <a:srgbClr val="92073C"/>
          </a:solidFill>
          <a:prstDash val="sysDot"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6356</Words>
  <Application>WPS 演示</Application>
  <PresentationFormat>宽屏</PresentationFormat>
  <Paragraphs>301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Wingdings</vt:lpstr>
      <vt:lpstr>阿里巴巴普惠体 M</vt:lpstr>
      <vt:lpstr>楷体</vt:lpstr>
      <vt:lpstr>Arial Unicode MS</vt:lpstr>
      <vt:lpstr>Calibri</vt:lpstr>
      <vt:lpstr>阿里巴巴普惠体 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1370</cp:revision>
  <dcterms:created xsi:type="dcterms:W3CDTF">2019-06-19T02:08:00Z</dcterms:created>
  <dcterms:modified xsi:type="dcterms:W3CDTF">2021-06-14T07:59:09Z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4CC6AA3CE67A43A0980B178F924F3862</vt:lpwstr>
  </property>
</Properties>
</file>